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68" r:id="rId15"/>
  </p:sldIdLst>
  <p:sldSz cx="12192000" cy="6858000"/>
  <p:notesSz cx="6858000" cy="12192000"/>
  <p:embeddedFontLst>
    <p:embeddedFont>
      <p:font typeface="MiSans" pitchFamily="2" charset="-122"/>
      <p:regular r:id="rId17"/>
    </p:embeddedFont>
    <p:embeddedFont>
      <p:font typeface="Hedvig Letters Sans" pitchFamily="2" charset="77"/>
      <p:regular r:id="rId18"/>
    </p:embeddedFont>
    <p:embeddedFont>
      <p:font typeface="Liter" panose="02000503030000020004" pitchFamily="2" charset="0"/>
      <p:regular r:id="rId19"/>
    </p:embeddedFont>
    <p:embeddedFont>
      <p:font typeface="Quattrocento Sans" panose="020B0502050000020003" pitchFamily="34" charset="0"/>
      <p:regular r:id="rId20"/>
      <p:bold r:id="rId21"/>
    </p:embeddedFont>
  </p:embeddedFontLst>
  <p:defaultTextStyle>
    <a:defPPr>
      <a:defRPr lang="ar-M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D9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47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20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244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680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ite.wandb.ai/d697437a33c337b3079418dd2aac46deee84c88c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402" b="402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2D3138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Shape 1"/>
          <p:cNvSpPr/>
          <p:nvPr/>
        </p:nvSpPr>
        <p:spPr>
          <a:xfrm>
            <a:off x="385763" y="1271588"/>
            <a:ext cx="1495425" cy="390525"/>
          </a:xfrm>
          <a:custGeom>
            <a:avLst/>
            <a:gdLst/>
            <a:ahLst/>
            <a:cxnLst/>
            <a:rect l="l" t="t" r="r" b="b"/>
            <a:pathLst>
              <a:path w="1495425" h="390525">
                <a:moveTo>
                  <a:pt x="195263" y="0"/>
                </a:moveTo>
                <a:lnTo>
                  <a:pt x="1300163" y="0"/>
                </a:lnTo>
                <a:cubicBezTo>
                  <a:pt x="1407931" y="0"/>
                  <a:pt x="1495425" y="87494"/>
                  <a:pt x="1495425" y="195263"/>
                </a:cubicBezTo>
                <a:lnTo>
                  <a:pt x="1495425" y="195263"/>
                </a:lnTo>
                <a:cubicBezTo>
                  <a:pt x="1495425" y="303031"/>
                  <a:pt x="1407931" y="390525"/>
                  <a:pt x="1300163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 w="12700">
            <a:solidFill>
              <a:srgbClr val="00D9C0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542925" y="1362075"/>
            <a:ext cx="1252686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PROJET MLOps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24075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Car Price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Prediction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4067175"/>
            <a:ext cx="65151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Prédiction intelligente des prix de voitures avec Machine Learning Operations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5133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Shape 6"/>
          <p:cNvSpPr/>
          <p:nvPr/>
        </p:nvSpPr>
        <p:spPr>
          <a:xfrm>
            <a:off x="490538" y="526732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Text 7"/>
          <p:cNvSpPr/>
          <p:nvPr/>
        </p:nvSpPr>
        <p:spPr>
          <a:xfrm>
            <a:off x="952500" y="5229225"/>
            <a:ext cx="1428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Machine Learning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604492" y="5133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Shape 9"/>
          <p:cNvSpPr/>
          <p:nvPr/>
        </p:nvSpPr>
        <p:spPr>
          <a:xfrm>
            <a:off x="2714030" y="526732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Text 10"/>
          <p:cNvSpPr/>
          <p:nvPr/>
        </p:nvSpPr>
        <p:spPr>
          <a:xfrm>
            <a:off x="3175992" y="5229225"/>
            <a:ext cx="63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MLOps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036814" y="5133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Shape 12"/>
          <p:cNvSpPr/>
          <p:nvPr/>
        </p:nvSpPr>
        <p:spPr>
          <a:xfrm>
            <a:off x="4170164" y="52673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50304" y="43681"/>
                </a:moveTo>
                <a:lnTo>
                  <a:pt x="40593" y="71438"/>
                </a:lnTo>
                <a:lnTo>
                  <a:pt x="149907" y="71438"/>
                </a:lnTo>
                <a:lnTo>
                  <a:pt x="140196" y="43681"/>
                </a:lnTo>
                <a:cubicBezTo>
                  <a:pt x="138522" y="38919"/>
                  <a:pt x="134020" y="35719"/>
                  <a:pt x="128960" y="35719"/>
                </a:cubicBezTo>
                <a:lnTo>
                  <a:pt x="61540" y="35719"/>
                </a:lnTo>
                <a:cubicBezTo>
                  <a:pt x="56480" y="35719"/>
                  <a:pt x="51978" y="38919"/>
                  <a:pt x="50304" y="43681"/>
                </a:cubicBezTo>
                <a:close/>
                <a:moveTo>
                  <a:pt x="14734" y="73223"/>
                </a:moveTo>
                <a:lnTo>
                  <a:pt x="27831" y="35830"/>
                </a:lnTo>
                <a:cubicBezTo>
                  <a:pt x="32854" y="21506"/>
                  <a:pt x="46360" y="11906"/>
                  <a:pt x="61540" y="11906"/>
                </a:cubicBezTo>
                <a:lnTo>
                  <a:pt x="128960" y="11906"/>
                </a:lnTo>
                <a:cubicBezTo>
                  <a:pt x="144140" y="11906"/>
                  <a:pt x="157646" y="21506"/>
                  <a:pt x="162669" y="35830"/>
                </a:cubicBezTo>
                <a:lnTo>
                  <a:pt x="175766" y="73223"/>
                </a:lnTo>
                <a:cubicBezTo>
                  <a:pt x="184398" y="76795"/>
                  <a:pt x="190500" y="85316"/>
                  <a:pt x="190500" y="95250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66688" y="178594"/>
                </a:lnTo>
                <a:cubicBezTo>
                  <a:pt x="160102" y="178594"/>
                  <a:pt x="154781" y="173273"/>
                  <a:pt x="154781" y="166688"/>
                </a:cubicBezTo>
                <a:lnTo>
                  <a:pt x="154781" y="154781"/>
                </a:lnTo>
                <a:lnTo>
                  <a:pt x="35719" y="154781"/>
                </a:lnTo>
                <a:lnTo>
                  <a:pt x="35719" y="166688"/>
                </a:lnTo>
                <a:cubicBezTo>
                  <a:pt x="35719" y="173273"/>
                  <a:pt x="30398" y="178594"/>
                  <a:pt x="23812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95250"/>
                </a:lnTo>
                <a:cubicBezTo>
                  <a:pt x="0" y="85316"/>
                  <a:pt x="6102" y="76795"/>
                  <a:pt x="14734" y="73223"/>
                </a:cubicBezTo>
                <a:close/>
                <a:moveTo>
                  <a:pt x="47625" y="113109"/>
                </a:moveTo>
                <a:cubicBezTo>
                  <a:pt x="47625" y="106538"/>
                  <a:pt x="42290" y="101203"/>
                  <a:pt x="35719" y="101203"/>
                </a:cubicBezTo>
                <a:cubicBezTo>
                  <a:pt x="29148" y="101203"/>
                  <a:pt x="23812" y="106538"/>
                  <a:pt x="23812" y="113109"/>
                </a:cubicBezTo>
                <a:cubicBezTo>
                  <a:pt x="23812" y="119681"/>
                  <a:pt x="29148" y="125016"/>
                  <a:pt x="35719" y="125016"/>
                </a:cubicBezTo>
                <a:cubicBezTo>
                  <a:pt x="42290" y="125016"/>
                  <a:pt x="47625" y="119681"/>
                  <a:pt x="47625" y="113109"/>
                </a:cubicBezTo>
                <a:close/>
                <a:moveTo>
                  <a:pt x="154781" y="125016"/>
                </a:moveTo>
                <a:cubicBezTo>
                  <a:pt x="161352" y="125016"/>
                  <a:pt x="166688" y="119681"/>
                  <a:pt x="166688" y="113109"/>
                </a:cubicBezTo>
                <a:cubicBezTo>
                  <a:pt x="166688" y="106538"/>
                  <a:pt x="161352" y="101203"/>
                  <a:pt x="154781" y="101203"/>
                </a:cubicBezTo>
                <a:cubicBezTo>
                  <a:pt x="148210" y="101203"/>
                  <a:pt x="142875" y="106538"/>
                  <a:pt x="142875" y="113109"/>
                </a:cubicBezTo>
                <a:cubicBezTo>
                  <a:pt x="142875" y="119681"/>
                  <a:pt x="148210" y="125016"/>
                  <a:pt x="154781" y="125016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Text 13"/>
          <p:cNvSpPr/>
          <p:nvPr/>
        </p:nvSpPr>
        <p:spPr>
          <a:xfrm>
            <a:off x="4608314" y="5229225"/>
            <a:ext cx="962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Automobile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TECHNOLOGIES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Outils MLOps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23963"/>
            <a:ext cx="3695700" cy="5248275"/>
          </a:xfrm>
          <a:custGeom>
            <a:avLst/>
            <a:gdLst/>
            <a:ahLst/>
            <a:cxnLst/>
            <a:rect l="l" t="t" r="r" b="b"/>
            <a:pathLst>
              <a:path w="3695700" h="5248275">
                <a:moveTo>
                  <a:pt x="114308" y="0"/>
                </a:moveTo>
                <a:lnTo>
                  <a:pt x="3581392" y="0"/>
                </a:lnTo>
                <a:cubicBezTo>
                  <a:pt x="3644523" y="0"/>
                  <a:pt x="3695700" y="51177"/>
                  <a:pt x="3695700" y="114308"/>
                </a:cubicBezTo>
                <a:lnTo>
                  <a:pt x="3695700" y="5133967"/>
                </a:lnTo>
                <a:cubicBezTo>
                  <a:pt x="3695700" y="5197098"/>
                  <a:pt x="3644523" y="5248275"/>
                  <a:pt x="3581392" y="5248275"/>
                </a:cubicBezTo>
                <a:lnTo>
                  <a:pt x="114308" y="5248275"/>
                </a:lnTo>
                <a:cubicBezTo>
                  <a:pt x="51177" y="5248275"/>
                  <a:pt x="0" y="5197098"/>
                  <a:pt x="0" y="513396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542925" y="1381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671513" y="14954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28588" y="0"/>
                </a:moveTo>
                <a:lnTo>
                  <a:pt x="57150" y="0"/>
                </a:lnTo>
                <a:cubicBezTo>
                  <a:pt x="49247" y="0"/>
                  <a:pt x="42863" y="6385"/>
                  <a:pt x="42863" y="14288"/>
                </a:cubicBezTo>
                <a:cubicBezTo>
                  <a:pt x="42863" y="22190"/>
                  <a:pt x="49247" y="28575"/>
                  <a:pt x="57150" y="28575"/>
                </a:cubicBezTo>
                <a:lnTo>
                  <a:pt x="57150" y="96217"/>
                </a:lnTo>
                <a:lnTo>
                  <a:pt x="3349" y="190336"/>
                </a:lnTo>
                <a:cubicBezTo>
                  <a:pt x="1161" y="194221"/>
                  <a:pt x="0" y="198552"/>
                  <a:pt x="0" y="203016"/>
                </a:cubicBezTo>
                <a:cubicBezTo>
                  <a:pt x="0" y="217170"/>
                  <a:pt x="11430" y="228600"/>
                  <a:pt x="25584" y="228600"/>
                </a:cubicBezTo>
                <a:lnTo>
                  <a:pt x="174441" y="228600"/>
                </a:lnTo>
                <a:cubicBezTo>
                  <a:pt x="188550" y="228600"/>
                  <a:pt x="200025" y="217170"/>
                  <a:pt x="200025" y="203016"/>
                </a:cubicBezTo>
                <a:cubicBezTo>
                  <a:pt x="200025" y="198552"/>
                  <a:pt x="198864" y="194176"/>
                  <a:pt x="196676" y="190336"/>
                </a:cubicBezTo>
                <a:lnTo>
                  <a:pt x="142875" y="96217"/>
                </a:lnTo>
                <a:lnTo>
                  <a:pt x="142875" y="28575"/>
                </a:lnTo>
                <a:cubicBezTo>
                  <a:pt x="150778" y="28575"/>
                  <a:pt x="157163" y="22190"/>
                  <a:pt x="157163" y="14288"/>
                </a:cubicBezTo>
                <a:cubicBezTo>
                  <a:pt x="157163" y="6385"/>
                  <a:pt x="150778" y="0"/>
                  <a:pt x="142875" y="0"/>
                </a:cubicBezTo>
                <a:lnTo>
                  <a:pt x="128588" y="0"/>
                </a:lnTo>
                <a:close/>
                <a:moveTo>
                  <a:pt x="85725" y="96217"/>
                </a:moveTo>
                <a:lnTo>
                  <a:pt x="85725" y="28575"/>
                </a:lnTo>
                <a:lnTo>
                  <a:pt x="114300" y="28575"/>
                </a:lnTo>
                <a:lnTo>
                  <a:pt x="114300" y="96217"/>
                </a:lnTo>
                <a:cubicBezTo>
                  <a:pt x="114300" y="101173"/>
                  <a:pt x="115595" y="106085"/>
                  <a:pt x="118050" y="110416"/>
                </a:cubicBezTo>
                <a:lnTo>
                  <a:pt x="136624" y="142875"/>
                </a:lnTo>
                <a:lnTo>
                  <a:pt x="63401" y="142875"/>
                </a:lnTo>
                <a:lnTo>
                  <a:pt x="81975" y="110416"/>
                </a:lnTo>
                <a:cubicBezTo>
                  <a:pt x="84430" y="106085"/>
                  <a:pt x="85725" y="101218"/>
                  <a:pt x="85725" y="96217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Text 5"/>
          <p:cNvSpPr/>
          <p:nvPr/>
        </p:nvSpPr>
        <p:spPr>
          <a:xfrm>
            <a:off x="1114425" y="1381125"/>
            <a:ext cx="1438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MLflow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14425" y="1647825"/>
            <a:ext cx="1409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Lifecycle Management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42925" y="1952625"/>
            <a:ext cx="34480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Plateforme open-source pour gérer le cycle de vie complet du ML, du tracking des expériences au déploiement.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42925" y="26384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Shape 9"/>
          <p:cNvSpPr/>
          <p:nvPr/>
        </p:nvSpPr>
        <p:spPr>
          <a:xfrm>
            <a:off x="676275" y="27717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23825" y="61912"/>
                </a:moveTo>
                <a:cubicBezTo>
                  <a:pt x="123825" y="75575"/>
                  <a:pt x="119390" y="88196"/>
                  <a:pt x="111919" y="98435"/>
                </a:cubicBezTo>
                <a:lnTo>
                  <a:pt x="149602" y="136148"/>
                </a:lnTo>
                <a:cubicBezTo>
                  <a:pt x="153323" y="139869"/>
                  <a:pt x="153323" y="145911"/>
                  <a:pt x="149602" y="149632"/>
                </a:cubicBezTo>
                <a:cubicBezTo>
                  <a:pt x="145881" y="153353"/>
                  <a:pt x="139839" y="153353"/>
                  <a:pt x="136118" y="149632"/>
                </a:cubicBezTo>
                <a:lnTo>
                  <a:pt x="98435" y="111919"/>
                </a:lnTo>
                <a:cubicBezTo>
                  <a:pt x="88196" y="119390"/>
                  <a:pt x="75575" y="123825"/>
                  <a:pt x="61912" y="123825"/>
                </a:cubicBezTo>
                <a:cubicBezTo>
                  <a:pt x="27712" y="123825"/>
                  <a:pt x="0" y="96113"/>
                  <a:pt x="0" y="61912"/>
                </a:cubicBezTo>
                <a:cubicBezTo>
                  <a:pt x="0" y="27712"/>
                  <a:pt x="27712" y="0"/>
                  <a:pt x="61912" y="0"/>
                </a:cubicBezTo>
                <a:cubicBezTo>
                  <a:pt x="96113" y="0"/>
                  <a:pt x="123825" y="27712"/>
                  <a:pt x="123825" y="61912"/>
                </a:cubicBezTo>
                <a:close/>
                <a:moveTo>
                  <a:pt x="61912" y="104775"/>
                </a:moveTo>
                <a:cubicBezTo>
                  <a:pt x="85569" y="104775"/>
                  <a:pt x="104775" y="85569"/>
                  <a:pt x="104775" y="61912"/>
                </a:cubicBezTo>
                <a:cubicBezTo>
                  <a:pt x="104775" y="38256"/>
                  <a:pt x="85569" y="19050"/>
                  <a:pt x="61912" y="19050"/>
                </a:cubicBezTo>
                <a:cubicBezTo>
                  <a:pt x="38256" y="19050"/>
                  <a:pt x="19050" y="38256"/>
                  <a:pt x="19050" y="61912"/>
                </a:cubicBezTo>
                <a:cubicBezTo>
                  <a:pt x="19050" y="85569"/>
                  <a:pt x="38256" y="104775"/>
                  <a:pt x="61912" y="104775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10"/>
          <p:cNvSpPr/>
          <p:nvPr/>
        </p:nvSpPr>
        <p:spPr>
          <a:xfrm>
            <a:off x="923925" y="2752725"/>
            <a:ext cx="581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Tracking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57225" y="2981325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Log des paramètres, métriques et artefacts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42925" y="33242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Shape 13"/>
          <p:cNvSpPr/>
          <p:nvPr/>
        </p:nvSpPr>
        <p:spPr>
          <a:xfrm>
            <a:off x="685800" y="345757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9954" y="38100"/>
                </a:moveTo>
                <a:lnTo>
                  <a:pt x="99745" y="23813"/>
                </a:lnTo>
                <a:lnTo>
                  <a:pt x="33635" y="23813"/>
                </a:lnTo>
                <a:lnTo>
                  <a:pt x="23426" y="38100"/>
                </a:lnTo>
                <a:lnTo>
                  <a:pt x="109954" y="38100"/>
                </a:lnTo>
                <a:close/>
                <a:moveTo>
                  <a:pt x="0" y="44202"/>
                </a:moveTo>
                <a:cubicBezTo>
                  <a:pt x="0" y="40243"/>
                  <a:pt x="1250" y="36374"/>
                  <a:pt x="3542" y="33129"/>
                </a:cubicBezTo>
                <a:lnTo>
                  <a:pt x="18127" y="12740"/>
                </a:lnTo>
                <a:cubicBezTo>
                  <a:pt x="21699" y="7739"/>
                  <a:pt x="27474" y="4763"/>
                  <a:pt x="33605" y="4763"/>
                </a:cubicBezTo>
                <a:lnTo>
                  <a:pt x="99715" y="4763"/>
                </a:lnTo>
                <a:cubicBezTo>
                  <a:pt x="105876" y="4763"/>
                  <a:pt x="111651" y="7739"/>
                  <a:pt x="115223" y="12740"/>
                </a:cubicBezTo>
                <a:lnTo>
                  <a:pt x="129778" y="33129"/>
                </a:lnTo>
                <a:cubicBezTo>
                  <a:pt x="132100" y="36374"/>
                  <a:pt x="133320" y="40243"/>
                  <a:pt x="133320" y="44202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44202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Text 14"/>
          <p:cNvSpPr/>
          <p:nvPr/>
        </p:nvSpPr>
        <p:spPr>
          <a:xfrm>
            <a:off x="923925" y="3438525"/>
            <a:ext cx="552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57225" y="3667125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Packaging standardisé du code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42925" y="40100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Shape 17"/>
          <p:cNvSpPr/>
          <p:nvPr/>
        </p:nvSpPr>
        <p:spPr>
          <a:xfrm>
            <a:off x="676275" y="41433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6764" y="-744"/>
                </a:moveTo>
                <a:cubicBezTo>
                  <a:pt x="72658" y="-4137"/>
                  <a:pt x="79921" y="-4137"/>
                  <a:pt x="85814" y="-744"/>
                </a:cubicBezTo>
                <a:lnTo>
                  <a:pt x="138172" y="29468"/>
                </a:lnTo>
                <a:cubicBezTo>
                  <a:pt x="144066" y="32861"/>
                  <a:pt x="147697" y="39172"/>
                  <a:pt x="147697" y="45958"/>
                </a:cubicBezTo>
                <a:lnTo>
                  <a:pt x="147697" y="106382"/>
                </a:lnTo>
                <a:cubicBezTo>
                  <a:pt x="147697" y="113199"/>
                  <a:pt x="144066" y="119479"/>
                  <a:pt x="138172" y="122872"/>
                </a:cubicBezTo>
                <a:lnTo>
                  <a:pt x="85814" y="153144"/>
                </a:lnTo>
                <a:cubicBezTo>
                  <a:pt x="79921" y="156537"/>
                  <a:pt x="72658" y="156537"/>
                  <a:pt x="66764" y="153144"/>
                </a:cubicBezTo>
                <a:lnTo>
                  <a:pt x="14436" y="122932"/>
                </a:lnTo>
                <a:cubicBezTo>
                  <a:pt x="8543" y="119539"/>
                  <a:pt x="4911" y="113228"/>
                  <a:pt x="4911" y="106442"/>
                </a:cubicBezTo>
                <a:lnTo>
                  <a:pt x="4911" y="46018"/>
                </a:lnTo>
                <a:cubicBezTo>
                  <a:pt x="4911" y="39201"/>
                  <a:pt x="8543" y="32921"/>
                  <a:pt x="14436" y="29528"/>
                </a:cubicBezTo>
                <a:lnTo>
                  <a:pt x="66764" y="-744"/>
                </a:lnTo>
                <a:close/>
                <a:moveTo>
                  <a:pt x="128617" y="106412"/>
                </a:moveTo>
                <a:lnTo>
                  <a:pt x="128617" y="56971"/>
                </a:lnTo>
                <a:lnTo>
                  <a:pt x="85814" y="81677"/>
                </a:lnTo>
                <a:lnTo>
                  <a:pt x="85814" y="131118"/>
                </a:lnTo>
                <a:lnTo>
                  <a:pt x="128617" y="106412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18"/>
          <p:cNvSpPr/>
          <p:nvPr/>
        </p:nvSpPr>
        <p:spPr>
          <a:xfrm>
            <a:off x="923925" y="4124325"/>
            <a:ext cx="504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57225" y="4352925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Format universel pour le déploiement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42925" y="46958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3" name="Shape 21"/>
          <p:cNvSpPr/>
          <p:nvPr/>
        </p:nvSpPr>
        <p:spPr>
          <a:xfrm>
            <a:off x="676275" y="48291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59531" y="42863"/>
                </a:moveTo>
                <a:lnTo>
                  <a:pt x="83344" y="42863"/>
                </a:lnTo>
                <a:cubicBezTo>
                  <a:pt x="95190" y="42863"/>
                  <a:pt x="104775" y="52447"/>
                  <a:pt x="104775" y="64294"/>
                </a:cubicBezTo>
                <a:cubicBezTo>
                  <a:pt x="104775" y="72896"/>
                  <a:pt x="99715" y="80308"/>
                  <a:pt x="92393" y="83731"/>
                </a:cubicBezTo>
                <a:lnTo>
                  <a:pt x="101382" y="98703"/>
                </a:lnTo>
                <a:cubicBezTo>
                  <a:pt x="103406" y="102096"/>
                  <a:pt x="102304" y="106472"/>
                  <a:pt x="98941" y="108496"/>
                </a:cubicBezTo>
                <a:cubicBezTo>
                  <a:pt x="95577" y="110520"/>
                  <a:pt x="91172" y="109418"/>
                  <a:pt x="89148" y="106055"/>
                </a:cubicBezTo>
                <a:lnTo>
                  <a:pt x="76944" y="85725"/>
                </a:lnTo>
                <a:lnTo>
                  <a:pt x="66705" y="85725"/>
                </a:lnTo>
                <a:lnTo>
                  <a:pt x="66705" y="102394"/>
                </a:lnTo>
                <a:cubicBezTo>
                  <a:pt x="66705" y="106353"/>
                  <a:pt x="63520" y="109537"/>
                  <a:pt x="59561" y="109537"/>
                </a:cubicBezTo>
                <a:cubicBezTo>
                  <a:pt x="55602" y="109537"/>
                  <a:pt x="52417" y="106353"/>
                  <a:pt x="52417" y="102394"/>
                </a:cubicBezTo>
                <a:lnTo>
                  <a:pt x="52417" y="50006"/>
                </a:lnTo>
                <a:cubicBezTo>
                  <a:pt x="52417" y="46047"/>
                  <a:pt x="55602" y="42863"/>
                  <a:pt x="59561" y="42863"/>
                </a:cubicBezTo>
                <a:close/>
                <a:moveTo>
                  <a:pt x="80962" y="71438"/>
                </a:moveTo>
                <a:lnTo>
                  <a:pt x="83344" y="71438"/>
                </a:lnTo>
                <a:cubicBezTo>
                  <a:pt x="87303" y="71438"/>
                  <a:pt x="90488" y="68253"/>
                  <a:pt x="90488" y="64294"/>
                </a:cubicBezTo>
                <a:cubicBezTo>
                  <a:pt x="90488" y="60335"/>
                  <a:pt x="87303" y="57150"/>
                  <a:pt x="83344" y="57150"/>
                </a:cubicBezTo>
                <a:lnTo>
                  <a:pt x="66675" y="57150"/>
                </a:lnTo>
                <a:lnTo>
                  <a:pt x="66675" y="71438"/>
                </a:lnTo>
                <a:lnTo>
                  <a:pt x="80962" y="71438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22"/>
          <p:cNvSpPr/>
          <p:nvPr/>
        </p:nvSpPr>
        <p:spPr>
          <a:xfrm>
            <a:off x="923925" y="4810125"/>
            <a:ext cx="552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Registry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57225" y="5038725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Gestion centralisée des modèles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246513" y="1223963"/>
            <a:ext cx="3695700" cy="3209925"/>
          </a:xfrm>
          <a:custGeom>
            <a:avLst/>
            <a:gdLst/>
            <a:ahLst/>
            <a:cxnLst/>
            <a:rect l="l" t="t" r="r" b="b"/>
            <a:pathLst>
              <a:path w="3695700" h="3209925">
                <a:moveTo>
                  <a:pt x="114305" y="0"/>
                </a:moveTo>
                <a:lnTo>
                  <a:pt x="3581395" y="0"/>
                </a:lnTo>
                <a:cubicBezTo>
                  <a:pt x="3644524" y="0"/>
                  <a:pt x="3695700" y="51176"/>
                  <a:pt x="3695700" y="114305"/>
                </a:cubicBezTo>
                <a:lnTo>
                  <a:pt x="3695700" y="3095620"/>
                </a:lnTo>
                <a:cubicBezTo>
                  <a:pt x="3695700" y="3158749"/>
                  <a:pt x="3644524" y="3209925"/>
                  <a:pt x="3581395" y="3209925"/>
                </a:cubicBezTo>
                <a:lnTo>
                  <a:pt x="114305" y="3209925"/>
                </a:lnTo>
                <a:cubicBezTo>
                  <a:pt x="51176" y="3209925"/>
                  <a:pt x="0" y="3158749"/>
                  <a:pt x="0" y="3095620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7" name="Shape 25"/>
          <p:cNvSpPr/>
          <p:nvPr/>
        </p:nvSpPr>
        <p:spPr>
          <a:xfrm>
            <a:off x="4403675" y="1381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8" name="Shape 26"/>
          <p:cNvSpPr/>
          <p:nvPr/>
        </p:nvSpPr>
        <p:spPr>
          <a:xfrm>
            <a:off x="4489400" y="149542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6225" y="105504"/>
                </a:moveTo>
                <a:lnTo>
                  <a:pt x="126712" y="105504"/>
                </a:lnTo>
                <a:lnTo>
                  <a:pt x="126712" y="78983"/>
                </a:lnTo>
                <a:lnTo>
                  <a:pt x="156225" y="78983"/>
                </a:lnTo>
                <a:lnTo>
                  <a:pt x="156225" y="105504"/>
                </a:lnTo>
                <a:close/>
                <a:moveTo>
                  <a:pt x="156225" y="14288"/>
                </a:moveTo>
                <a:lnTo>
                  <a:pt x="126712" y="14288"/>
                </a:lnTo>
                <a:lnTo>
                  <a:pt x="126712" y="41389"/>
                </a:lnTo>
                <a:lnTo>
                  <a:pt x="156225" y="41389"/>
                </a:lnTo>
                <a:lnTo>
                  <a:pt x="156225" y="14288"/>
                </a:lnTo>
                <a:close/>
                <a:moveTo>
                  <a:pt x="191140" y="78938"/>
                </a:moveTo>
                <a:lnTo>
                  <a:pt x="161627" y="78938"/>
                </a:lnTo>
                <a:lnTo>
                  <a:pt x="161627" y="105460"/>
                </a:lnTo>
                <a:lnTo>
                  <a:pt x="191140" y="105460"/>
                </a:lnTo>
                <a:lnTo>
                  <a:pt x="191140" y="78938"/>
                </a:lnTo>
                <a:close/>
                <a:moveTo>
                  <a:pt x="121354" y="46747"/>
                </a:moveTo>
                <a:lnTo>
                  <a:pt x="91842" y="46747"/>
                </a:lnTo>
                <a:lnTo>
                  <a:pt x="91842" y="73581"/>
                </a:lnTo>
                <a:lnTo>
                  <a:pt x="121354" y="73581"/>
                </a:lnTo>
                <a:lnTo>
                  <a:pt x="121354" y="46747"/>
                </a:lnTo>
                <a:close/>
                <a:moveTo>
                  <a:pt x="156225" y="46747"/>
                </a:moveTo>
                <a:lnTo>
                  <a:pt x="126712" y="46747"/>
                </a:lnTo>
                <a:lnTo>
                  <a:pt x="126712" y="73581"/>
                </a:lnTo>
                <a:lnTo>
                  <a:pt x="156225" y="73581"/>
                </a:lnTo>
                <a:lnTo>
                  <a:pt x="156225" y="46747"/>
                </a:lnTo>
                <a:close/>
                <a:moveTo>
                  <a:pt x="279812" y="91395"/>
                </a:moveTo>
                <a:cubicBezTo>
                  <a:pt x="273382" y="87064"/>
                  <a:pt x="258559" y="85502"/>
                  <a:pt x="247174" y="87645"/>
                </a:cubicBezTo>
                <a:cubicBezTo>
                  <a:pt x="245700" y="76929"/>
                  <a:pt x="239717" y="67598"/>
                  <a:pt x="228823" y="59204"/>
                </a:cubicBezTo>
                <a:lnTo>
                  <a:pt x="222572" y="55052"/>
                </a:lnTo>
                <a:lnTo>
                  <a:pt x="218420" y="61302"/>
                </a:lnTo>
                <a:cubicBezTo>
                  <a:pt x="210205" y="73715"/>
                  <a:pt x="207972" y="94164"/>
                  <a:pt x="216768" y="107647"/>
                </a:cubicBezTo>
                <a:cubicBezTo>
                  <a:pt x="212884" y="109746"/>
                  <a:pt x="205249" y="112603"/>
                  <a:pt x="195158" y="112425"/>
                </a:cubicBezTo>
                <a:lnTo>
                  <a:pt x="1072" y="112425"/>
                </a:lnTo>
                <a:cubicBezTo>
                  <a:pt x="-2813" y="135106"/>
                  <a:pt x="3661" y="164574"/>
                  <a:pt x="20717" y="184800"/>
                </a:cubicBezTo>
                <a:cubicBezTo>
                  <a:pt x="37281" y="204401"/>
                  <a:pt x="62106" y="214357"/>
                  <a:pt x="94565" y="214357"/>
                </a:cubicBezTo>
                <a:cubicBezTo>
                  <a:pt x="164842" y="214357"/>
                  <a:pt x="216857" y="181987"/>
                  <a:pt x="241191" y="123185"/>
                </a:cubicBezTo>
                <a:cubicBezTo>
                  <a:pt x="250746" y="123364"/>
                  <a:pt x="271373" y="123230"/>
                  <a:pt x="281955" y="103004"/>
                </a:cubicBezTo>
                <a:cubicBezTo>
                  <a:pt x="282625" y="101888"/>
                  <a:pt x="284902" y="97110"/>
                  <a:pt x="285750" y="95369"/>
                </a:cubicBezTo>
                <a:lnTo>
                  <a:pt x="279812" y="91395"/>
                </a:lnTo>
                <a:close/>
                <a:moveTo>
                  <a:pt x="51614" y="78938"/>
                </a:moveTo>
                <a:lnTo>
                  <a:pt x="22146" y="78938"/>
                </a:lnTo>
                <a:lnTo>
                  <a:pt x="22146" y="105460"/>
                </a:lnTo>
                <a:lnTo>
                  <a:pt x="51658" y="105460"/>
                </a:lnTo>
                <a:lnTo>
                  <a:pt x="51658" y="78938"/>
                </a:lnTo>
                <a:lnTo>
                  <a:pt x="51614" y="78938"/>
                </a:lnTo>
                <a:close/>
                <a:moveTo>
                  <a:pt x="86484" y="78938"/>
                </a:moveTo>
                <a:lnTo>
                  <a:pt x="56971" y="78938"/>
                </a:lnTo>
                <a:lnTo>
                  <a:pt x="56971" y="105460"/>
                </a:lnTo>
                <a:lnTo>
                  <a:pt x="86484" y="105460"/>
                </a:lnTo>
                <a:lnTo>
                  <a:pt x="86484" y="78938"/>
                </a:lnTo>
                <a:close/>
                <a:moveTo>
                  <a:pt x="121354" y="78938"/>
                </a:moveTo>
                <a:lnTo>
                  <a:pt x="91842" y="78938"/>
                </a:lnTo>
                <a:lnTo>
                  <a:pt x="91842" y="105460"/>
                </a:lnTo>
                <a:lnTo>
                  <a:pt x="121354" y="105460"/>
                </a:lnTo>
                <a:lnTo>
                  <a:pt x="121354" y="78938"/>
                </a:lnTo>
                <a:close/>
                <a:moveTo>
                  <a:pt x="86484" y="46747"/>
                </a:moveTo>
                <a:lnTo>
                  <a:pt x="56971" y="46747"/>
                </a:lnTo>
                <a:lnTo>
                  <a:pt x="56971" y="73581"/>
                </a:lnTo>
                <a:lnTo>
                  <a:pt x="86484" y="73581"/>
                </a:lnTo>
                <a:lnTo>
                  <a:pt x="86484" y="46747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Text 27"/>
          <p:cNvSpPr/>
          <p:nvPr/>
        </p:nvSpPr>
        <p:spPr>
          <a:xfrm>
            <a:off x="4975175" y="1381125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Docker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975175" y="1647825"/>
            <a:ext cx="1076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Conteneurisation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403675" y="1952625"/>
            <a:ext cx="34480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Plateforme de conteneurisation permettant d'empaqueter les applications avec leurs dépendances pour un déploiement cohérent.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403675" y="263842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Shape 31"/>
          <p:cNvSpPr/>
          <p:nvPr/>
        </p:nvSpPr>
        <p:spPr>
          <a:xfrm>
            <a:off x="4498925" y="27336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Text 32"/>
          <p:cNvSpPr/>
          <p:nvPr/>
        </p:nvSpPr>
        <p:spPr>
          <a:xfrm>
            <a:off x="4746575" y="2714625"/>
            <a:ext cx="171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Reproductibilité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746575" y="2905125"/>
            <a:ext cx="1704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Environnement identique partout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403675" y="320992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7" name="Shape 35"/>
          <p:cNvSpPr/>
          <p:nvPr/>
        </p:nvSpPr>
        <p:spPr>
          <a:xfrm>
            <a:off x="4498925" y="33051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8" name="Text 36"/>
          <p:cNvSpPr/>
          <p:nvPr/>
        </p:nvSpPr>
        <p:spPr>
          <a:xfrm>
            <a:off x="4746575" y="3286125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Isolation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746575" y="3476625"/>
            <a:ext cx="1514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Séparation des dépendances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403675" y="378142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1" name="Shape 39"/>
          <p:cNvSpPr/>
          <p:nvPr/>
        </p:nvSpPr>
        <p:spPr>
          <a:xfrm>
            <a:off x="4498925" y="38766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2" name="Text 40"/>
          <p:cNvSpPr/>
          <p:nvPr/>
        </p:nvSpPr>
        <p:spPr>
          <a:xfrm>
            <a:off x="4746575" y="3857625"/>
            <a:ext cx="1971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Portabilité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746575" y="4048125"/>
            <a:ext cx="1962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Déploiement sur n'importe quelle infra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246513" y="4595813"/>
            <a:ext cx="3695700" cy="1571625"/>
          </a:xfrm>
          <a:custGeom>
            <a:avLst/>
            <a:gdLst/>
            <a:ahLst/>
            <a:cxnLst/>
            <a:rect l="l" t="t" r="r" b="b"/>
            <a:pathLst>
              <a:path w="3695700" h="1571625">
                <a:moveTo>
                  <a:pt x="114304" y="0"/>
                </a:moveTo>
                <a:lnTo>
                  <a:pt x="3581396" y="0"/>
                </a:lnTo>
                <a:cubicBezTo>
                  <a:pt x="3644524" y="0"/>
                  <a:pt x="3695700" y="51176"/>
                  <a:pt x="3695700" y="114304"/>
                </a:cubicBezTo>
                <a:lnTo>
                  <a:pt x="3695700" y="1457321"/>
                </a:lnTo>
                <a:cubicBezTo>
                  <a:pt x="3695700" y="1520449"/>
                  <a:pt x="3644524" y="1571625"/>
                  <a:pt x="3581396" y="1571625"/>
                </a:cubicBezTo>
                <a:lnTo>
                  <a:pt x="114304" y="1571625"/>
                </a:lnTo>
                <a:cubicBezTo>
                  <a:pt x="51176" y="1571625"/>
                  <a:pt x="0" y="1520449"/>
                  <a:pt x="0" y="145732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5" name="Shape 43"/>
          <p:cNvSpPr/>
          <p:nvPr/>
        </p:nvSpPr>
        <p:spPr>
          <a:xfrm>
            <a:off x="4403675" y="4752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Shape 44"/>
          <p:cNvSpPr/>
          <p:nvPr/>
        </p:nvSpPr>
        <p:spPr>
          <a:xfrm>
            <a:off x="4532263" y="48672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6275" y="105415"/>
                </a:moveTo>
                <a:lnTo>
                  <a:pt x="108942" y="18083"/>
                </a:lnTo>
                <a:cubicBezTo>
                  <a:pt x="106531" y="15627"/>
                  <a:pt x="103227" y="14288"/>
                  <a:pt x="99834" y="14288"/>
                </a:cubicBezTo>
                <a:cubicBezTo>
                  <a:pt x="96441" y="14288"/>
                  <a:pt x="93137" y="15627"/>
                  <a:pt x="90726" y="18038"/>
                </a:cubicBezTo>
                <a:lnTo>
                  <a:pt x="72554" y="36165"/>
                </a:lnTo>
                <a:lnTo>
                  <a:pt x="95548" y="59159"/>
                </a:lnTo>
                <a:cubicBezTo>
                  <a:pt x="107647" y="55096"/>
                  <a:pt x="119077" y="66660"/>
                  <a:pt x="114925" y="78671"/>
                </a:cubicBezTo>
                <a:lnTo>
                  <a:pt x="137115" y="100861"/>
                </a:lnTo>
                <a:cubicBezTo>
                  <a:pt x="152385" y="95592"/>
                  <a:pt x="164440" y="114702"/>
                  <a:pt x="152966" y="126176"/>
                </a:cubicBezTo>
                <a:cubicBezTo>
                  <a:pt x="141134" y="138008"/>
                  <a:pt x="121622" y="124882"/>
                  <a:pt x="127962" y="109523"/>
                </a:cubicBezTo>
                <a:lnTo>
                  <a:pt x="107290" y="88850"/>
                </a:lnTo>
                <a:lnTo>
                  <a:pt x="107290" y="143277"/>
                </a:lnTo>
                <a:cubicBezTo>
                  <a:pt x="118586" y="148858"/>
                  <a:pt x="117247" y="161940"/>
                  <a:pt x="111353" y="167833"/>
                </a:cubicBezTo>
                <a:cubicBezTo>
                  <a:pt x="108496" y="170691"/>
                  <a:pt x="104567" y="172343"/>
                  <a:pt x="100504" y="172343"/>
                </a:cubicBezTo>
                <a:cubicBezTo>
                  <a:pt x="96441" y="172343"/>
                  <a:pt x="92556" y="170736"/>
                  <a:pt x="89654" y="167833"/>
                </a:cubicBezTo>
                <a:cubicBezTo>
                  <a:pt x="81796" y="159975"/>
                  <a:pt x="84698" y="146893"/>
                  <a:pt x="94655" y="142830"/>
                </a:cubicBezTo>
                <a:lnTo>
                  <a:pt x="94655" y="87913"/>
                </a:lnTo>
                <a:cubicBezTo>
                  <a:pt x="85368" y="84118"/>
                  <a:pt x="83671" y="74206"/>
                  <a:pt x="86350" y="67821"/>
                </a:cubicBezTo>
                <a:lnTo>
                  <a:pt x="63669" y="45095"/>
                </a:lnTo>
                <a:lnTo>
                  <a:pt x="3795" y="104968"/>
                </a:lnTo>
                <a:cubicBezTo>
                  <a:pt x="1339" y="107424"/>
                  <a:pt x="0" y="110683"/>
                  <a:pt x="0" y="114077"/>
                </a:cubicBezTo>
                <a:cubicBezTo>
                  <a:pt x="0" y="117470"/>
                  <a:pt x="1339" y="120774"/>
                  <a:pt x="3795" y="123185"/>
                </a:cubicBezTo>
                <a:lnTo>
                  <a:pt x="91127" y="210562"/>
                </a:lnTo>
                <a:cubicBezTo>
                  <a:pt x="93538" y="212973"/>
                  <a:pt x="96798" y="214313"/>
                  <a:pt x="100236" y="214313"/>
                </a:cubicBezTo>
                <a:cubicBezTo>
                  <a:pt x="103674" y="214313"/>
                  <a:pt x="106933" y="212973"/>
                  <a:pt x="109344" y="210562"/>
                </a:cubicBezTo>
                <a:lnTo>
                  <a:pt x="196275" y="123632"/>
                </a:lnTo>
                <a:cubicBezTo>
                  <a:pt x="198686" y="121221"/>
                  <a:pt x="200025" y="117917"/>
                  <a:pt x="200025" y="114523"/>
                </a:cubicBezTo>
                <a:cubicBezTo>
                  <a:pt x="200025" y="111130"/>
                  <a:pt x="198686" y="107826"/>
                  <a:pt x="196275" y="105415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7" name="Text 45"/>
          <p:cNvSpPr/>
          <p:nvPr/>
        </p:nvSpPr>
        <p:spPr>
          <a:xfrm>
            <a:off x="4975175" y="4752975"/>
            <a:ext cx="1009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Git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975175" y="5019675"/>
            <a:ext cx="981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Version Control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403675" y="5324475"/>
            <a:ext cx="34480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Système de contrôle de version distribué pour tracker les changements de code et collaborer efficacement.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403675" y="5781675"/>
            <a:ext cx="609600" cy="228600"/>
          </a:xfrm>
          <a:custGeom>
            <a:avLst/>
            <a:gdLst/>
            <a:ahLst/>
            <a:cxnLst/>
            <a:rect l="l" t="t" r="r" b="b"/>
            <a:pathLst>
              <a:path w="609600" h="228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114300"/>
                </a:lnTo>
                <a:cubicBezTo>
                  <a:pt x="609600" y="177384"/>
                  <a:pt x="558384" y="228600"/>
                  <a:pt x="495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1" name="Text 49"/>
          <p:cNvSpPr/>
          <p:nvPr/>
        </p:nvSpPr>
        <p:spPr>
          <a:xfrm>
            <a:off x="4403675" y="5781675"/>
            <a:ext cx="6667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Commits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053459" y="5781675"/>
            <a:ext cx="628650" cy="228600"/>
          </a:xfrm>
          <a:custGeom>
            <a:avLst/>
            <a:gdLst/>
            <a:ahLst/>
            <a:cxnLst/>
            <a:rect l="l" t="t" r="r" b="b"/>
            <a:pathLst>
              <a:path w="628650" h="228600">
                <a:moveTo>
                  <a:pt x="114300" y="0"/>
                </a:moveTo>
                <a:lnTo>
                  <a:pt x="514350" y="0"/>
                </a:lnTo>
                <a:cubicBezTo>
                  <a:pt x="577434" y="0"/>
                  <a:pt x="628650" y="51216"/>
                  <a:pt x="628650" y="114300"/>
                </a:cubicBezTo>
                <a:lnTo>
                  <a:pt x="628650" y="114300"/>
                </a:lnTo>
                <a:cubicBezTo>
                  <a:pt x="628650" y="177384"/>
                  <a:pt x="577434" y="228600"/>
                  <a:pt x="51435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3" name="Text 51"/>
          <p:cNvSpPr/>
          <p:nvPr/>
        </p:nvSpPr>
        <p:spPr>
          <a:xfrm>
            <a:off x="5053459" y="5781675"/>
            <a:ext cx="6858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Branches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715744" y="5781675"/>
            <a:ext cx="485775" cy="228600"/>
          </a:xfrm>
          <a:custGeom>
            <a:avLst/>
            <a:gdLst/>
            <a:ahLst/>
            <a:cxnLst/>
            <a:rect l="l" t="t" r="r" b="b"/>
            <a:pathLst>
              <a:path w="485775" h="228600">
                <a:moveTo>
                  <a:pt x="114300" y="0"/>
                </a:moveTo>
                <a:lnTo>
                  <a:pt x="371475" y="0"/>
                </a:lnTo>
                <a:cubicBezTo>
                  <a:pt x="434559" y="0"/>
                  <a:pt x="485775" y="51216"/>
                  <a:pt x="485775" y="114300"/>
                </a:cubicBezTo>
                <a:lnTo>
                  <a:pt x="485775" y="114300"/>
                </a:lnTo>
                <a:cubicBezTo>
                  <a:pt x="485775" y="177384"/>
                  <a:pt x="434559" y="228600"/>
                  <a:pt x="37147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5" name="Text 53"/>
          <p:cNvSpPr/>
          <p:nvPr/>
        </p:nvSpPr>
        <p:spPr>
          <a:xfrm>
            <a:off x="5715744" y="5781675"/>
            <a:ext cx="5429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Merge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107263" y="1223963"/>
            <a:ext cx="3695700" cy="2905125"/>
          </a:xfrm>
          <a:custGeom>
            <a:avLst/>
            <a:gdLst/>
            <a:ahLst/>
            <a:cxnLst/>
            <a:rect l="l" t="t" r="r" b="b"/>
            <a:pathLst>
              <a:path w="3695700" h="2905125">
                <a:moveTo>
                  <a:pt x="114288" y="0"/>
                </a:moveTo>
                <a:lnTo>
                  <a:pt x="3581412" y="0"/>
                </a:lnTo>
                <a:cubicBezTo>
                  <a:pt x="3644532" y="0"/>
                  <a:pt x="3695700" y="51168"/>
                  <a:pt x="3695700" y="114288"/>
                </a:cubicBezTo>
                <a:lnTo>
                  <a:pt x="3695700" y="2790837"/>
                </a:lnTo>
                <a:cubicBezTo>
                  <a:pt x="3695700" y="2853957"/>
                  <a:pt x="3644532" y="2905125"/>
                  <a:pt x="3581412" y="2905125"/>
                </a:cubicBezTo>
                <a:lnTo>
                  <a:pt x="114288" y="2905125"/>
                </a:lnTo>
                <a:cubicBezTo>
                  <a:pt x="51168" y="2905125"/>
                  <a:pt x="0" y="2853957"/>
                  <a:pt x="0" y="2790837"/>
                </a:cubicBezTo>
                <a:lnTo>
                  <a:pt x="0" y="114288"/>
                </a:lnTo>
                <a:cubicBezTo>
                  <a:pt x="0" y="51168"/>
                  <a:pt x="51168" y="0"/>
                  <a:pt x="114288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7" name="Shape 55"/>
          <p:cNvSpPr/>
          <p:nvPr/>
        </p:nvSpPr>
        <p:spPr>
          <a:xfrm>
            <a:off x="8309670" y="142875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83682" y="22369"/>
                </a:moveTo>
                <a:cubicBezTo>
                  <a:pt x="87165" y="17580"/>
                  <a:pt x="86093" y="10883"/>
                  <a:pt x="81305" y="7400"/>
                </a:cubicBezTo>
                <a:cubicBezTo>
                  <a:pt x="76516" y="3918"/>
                  <a:pt x="69819" y="4989"/>
                  <a:pt x="66336" y="9778"/>
                </a:cubicBezTo>
                <a:lnTo>
                  <a:pt x="30841" y="58568"/>
                </a:lnTo>
                <a:lnTo>
                  <a:pt x="18284" y="46010"/>
                </a:lnTo>
                <a:cubicBezTo>
                  <a:pt x="14098" y="41824"/>
                  <a:pt x="7300" y="41824"/>
                  <a:pt x="3114" y="46010"/>
                </a:cubicBezTo>
                <a:cubicBezTo>
                  <a:pt x="-1072" y="50196"/>
                  <a:pt x="-1072" y="56994"/>
                  <a:pt x="3114" y="61180"/>
                </a:cubicBezTo>
                <a:lnTo>
                  <a:pt x="24545" y="82611"/>
                </a:lnTo>
                <a:cubicBezTo>
                  <a:pt x="26756" y="84821"/>
                  <a:pt x="29836" y="85959"/>
                  <a:pt x="32951" y="85725"/>
                </a:cubicBezTo>
                <a:cubicBezTo>
                  <a:pt x="36065" y="85491"/>
                  <a:pt x="38945" y="83883"/>
                  <a:pt x="40786" y="81338"/>
                </a:cubicBezTo>
                <a:lnTo>
                  <a:pt x="83649" y="22402"/>
                </a:lnTo>
                <a:close/>
                <a:moveTo>
                  <a:pt x="126545" y="67910"/>
                </a:moveTo>
                <a:cubicBezTo>
                  <a:pt x="130027" y="63122"/>
                  <a:pt x="128956" y="56424"/>
                  <a:pt x="124167" y="52942"/>
                </a:cubicBezTo>
                <a:cubicBezTo>
                  <a:pt x="119379" y="49459"/>
                  <a:pt x="112681" y="50531"/>
                  <a:pt x="109199" y="55319"/>
                </a:cubicBezTo>
                <a:lnTo>
                  <a:pt x="52272" y="133577"/>
                </a:lnTo>
                <a:lnTo>
                  <a:pt x="28999" y="110304"/>
                </a:lnTo>
                <a:cubicBezTo>
                  <a:pt x="24813" y="106118"/>
                  <a:pt x="18016" y="106118"/>
                  <a:pt x="13830" y="110304"/>
                </a:cubicBezTo>
                <a:cubicBezTo>
                  <a:pt x="9644" y="114490"/>
                  <a:pt x="9644" y="121287"/>
                  <a:pt x="13830" y="125473"/>
                </a:cubicBezTo>
                <a:lnTo>
                  <a:pt x="45977" y="157620"/>
                </a:lnTo>
                <a:cubicBezTo>
                  <a:pt x="48187" y="159830"/>
                  <a:pt x="51268" y="160969"/>
                  <a:pt x="54382" y="160734"/>
                </a:cubicBezTo>
                <a:cubicBezTo>
                  <a:pt x="57496" y="160500"/>
                  <a:pt x="60376" y="158893"/>
                  <a:pt x="62218" y="156348"/>
                </a:cubicBezTo>
                <a:lnTo>
                  <a:pt x="126511" y="67944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8" name="Text 56"/>
          <p:cNvSpPr/>
          <p:nvPr/>
        </p:nvSpPr>
        <p:spPr>
          <a:xfrm>
            <a:off x="8483501" y="1381125"/>
            <a:ext cx="3248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Bonnes Pratiques MLOps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264426" y="176212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0" name="Shape 58"/>
          <p:cNvSpPr/>
          <p:nvPr/>
        </p:nvSpPr>
        <p:spPr>
          <a:xfrm>
            <a:off x="8340626" y="1857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1" name="Text 59"/>
          <p:cNvSpPr/>
          <p:nvPr/>
        </p:nvSpPr>
        <p:spPr>
          <a:xfrm>
            <a:off x="8432006" y="1895475"/>
            <a:ext cx="104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645426" y="1838325"/>
            <a:ext cx="1962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Versionnement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645426" y="2028825"/>
            <a:ext cx="19526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Code, données et modèles versionnés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264426" y="233362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5" name="Shape 63"/>
          <p:cNvSpPr/>
          <p:nvPr/>
        </p:nvSpPr>
        <p:spPr>
          <a:xfrm>
            <a:off x="8340626" y="24288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6" name="Text 64"/>
          <p:cNvSpPr/>
          <p:nvPr/>
        </p:nvSpPr>
        <p:spPr>
          <a:xfrm>
            <a:off x="8421588" y="2466975"/>
            <a:ext cx="123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645426" y="2409825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Reproductibilité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8645426" y="2600325"/>
            <a:ext cx="1809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Environnements Docker identiques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8264426" y="290512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0" name="Shape 68"/>
          <p:cNvSpPr/>
          <p:nvPr/>
        </p:nvSpPr>
        <p:spPr>
          <a:xfrm>
            <a:off x="8340626" y="3000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1" name="Text 69"/>
          <p:cNvSpPr/>
          <p:nvPr/>
        </p:nvSpPr>
        <p:spPr>
          <a:xfrm>
            <a:off x="8421142" y="3038475"/>
            <a:ext cx="123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645426" y="2981325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Tracking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645426" y="3171825"/>
            <a:ext cx="17526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Expériences et métriques loguées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8264426" y="347662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5" name="Shape 73"/>
          <p:cNvSpPr/>
          <p:nvPr/>
        </p:nvSpPr>
        <p:spPr>
          <a:xfrm>
            <a:off x="8340626" y="35718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6" name="Text 74"/>
          <p:cNvSpPr/>
          <p:nvPr/>
        </p:nvSpPr>
        <p:spPr>
          <a:xfrm>
            <a:off x="8421142" y="3609975"/>
            <a:ext cx="123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8645426" y="3552825"/>
            <a:ext cx="1876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Tests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8645426" y="3743325"/>
            <a:ext cx="1866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Validation automatisée des modèles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8107263" y="4291013"/>
            <a:ext cx="3695700" cy="1990725"/>
          </a:xfrm>
          <a:custGeom>
            <a:avLst/>
            <a:gdLst/>
            <a:ahLst/>
            <a:cxnLst/>
            <a:rect l="l" t="t" r="r" b="b"/>
            <a:pathLst>
              <a:path w="3695700" h="1990725">
                <a:moveTo>
                  <a:pt x="114307" y="0"/>
                </a:moveTo>
                <a:lnTo>
                  <a:pt x="3581393" y="0"/>
                </a:lnTo>
                <a:cubicBezTo>
                  <a:pt x="3644523" y="0"/>
                  <a:pt x="3695700" y="51177"/>
                  <a:pt x="3695700" y="114307"/>
                </a:cubicBezTo>
                <a:lnTo>
                  <a:pt x="3695700" y="1876418"/>
                </a:lnTo>
                <a:cubicBezTo>
                  <a:pt x="3695700" y="1939548"/>
                  <a:pt x="3644523" y="1990725"/>
                  <a:pt x="3581393" y="1990725"/>
                </a:cubicBezTo>
                <a:lnTo>
                  <a:pt x="114307" y="1990725"/>
                </a:lnTo>
                <a:cubicBezTo>
                  <a:pt x="51177" y="1990725"/>
                  <a:pt x="0" y="1939548"/>
                  <a:pt x="0" y="1876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80" name="Text 78"/>
          <p:cNvSpPr/>
          <p:nvPr/>
        </p:nvSpPr>
        <p:spPr>
          <a:xfrm>
            <a:off x="8264426" y="4448175"/>
            <a:ext cx="3467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Workflow MLOps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8264426" y="48291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2" name="Text 80"/>
          <p:cNvSpPr/>
          <p:nvPr/>
        </p:nvSpPr>
        <p:spPr>
          <a:xfrm>
            <a:off x="8235851" y="48291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8569226" y="4848225"/>
            <a:ext cx="1304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Développement local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8264426" y="50958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5" name="Text 83"/>
          <p:cNvSpPr/>
          <p:nvPr/>
        </p:nvSpPr>
        <p:spPr>
          <a:xfrm>
            <a:off x="8235851" y="50958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8569226" y="5114925"/>
            <a:ext cx="1362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Tracking avec MLflow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8264426" y="53625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8" name="Text 86"/>
          <p:cNvSpPr/>
          <p:nvPr/>
        </p:nvSpPr>
        <p:spPr>
          <a:xfrm>
            <a:off x="8235851" y="53625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8569226" y="5381625"/>
            <a:ext cx="1162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Versionnement Git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8264426" y="56292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1" name="Text 89"/>
          <p:cNvSpPr/>
          <p:nvPr/>
        </p:nvSpPr>
        <p:spPr>
          <a:xfrm>
            <a:off x="8235851" y="56292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92" name="Text 90"/>
          <p:cNvSpPr/>
          <p:nvPr/>
        </p:nvSpPr>
        <p:spPr>
          <a:xfrm>
            <a:off x="8569226" y="5648325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Conteneurisation Docker</a:t>
            </a:r>
            <a:endParaRPr lang="en-US" sz="1600" dirty="0"/>
          </a:p>
        </p:txBody>
      </p:sp>
      <p:sp>
        <p:nvSpPr>
          <p:cNvPr id="93" name="Shape 91"/>
          <p:cNvSpPr/>
          <p:nvPr/>
        </p:nvSpPr>
        <p:spPr>
          <a:xfrm>
            <a:off x="8264426" y="58959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4" name="Text 92"/>
          <p:cNvSpPr/>
          <p:nvPr/>
        </p:nvSpPr>
        <p:spPr>
          <a:xfrm>
            <a:off x="8235851" y="58959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8569226" y="5915025"/>
            <a:ext cx="819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Déploiement</a:t>
            </a:r>
            <a:endParaRPr lang="en-US" sz="1600" dirty="0"/>
          </a:p>
        </p:txBody>
      </p:sp>
      <p:sp>
        <p:nvSpPr>
          <p:cNvPr id="96" name="Text 23">
            <a:extLst>
              <a:ext uri="{FF2B5EF4-FFF2-40B4-BE49-F238E27FC236}">
                <a16:creationId xmlns:a16="http://schemas.microsoft.com/office/drawing/2014/main" id="{5718595C-3224-BA74-8388-29554B7421E4}"/>
              </a:ext>
            </a:extLst>
          </p:cNvPr>
          <p:cNvSpPr/>
          <p:nvPr/>
        </p:nvSpPr>
        <p:spPr>
          <a:xfrm>
            <a:off x="11806238" y="6400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200" b="1" dirty="0">
                <a:solidFill>
                  <a:srgbClr val="00B050"/>
                </a:solidFill>
                <a:latin typeface="Liter" pitchFamily="34" charset="0"/>
              </a:rPr>
              <a:t>9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9341" y="349341"/>
            <a:ext cx="11563186" cy="209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0" b="1" kern="0" spc="55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DÉMONSTRATION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991100" y="3402106"/>
            <a:ext cx="11650521" cy="349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76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Démonstration Interactive</a:t>
            </a:r>
            <a:endParaRPr lang="en-US" sz="1600" dirty="0"/>
          </a:p>
        </p:txBody>
      </p:sp>
      <p:sp>
        <p:nvSpPr>
          <p:cNvPr id="95" name="Text 23">
            <a:extLst>
              <a:ext uri="{FF2B5EF4-FFF2-40B4-BE49-F238E27FC236}">
                <a16:creationId xmlns:a16="http://schemas.microsoft.com/office/drawing/2014/main" id="{9ABD40F9-BA4E-3121-3DE9-00B46203CFD3}"/>
              </a:ext>
            </a:extLst>
          </p:cNvPr>
          <p:cNvSpPr/>
          <p:nvPr/>
        </p:nvSpPr>
        <p:spPr>
          <a:xfrm>
            <a:off x="11657208" y="6400800"/>
            <a:ext cx="30143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B0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9341" y="349341"/>
            <a:ext cx="11563186" cy="209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0" b="1" kern="0" spc="57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RÉSULTATS</a:t>
            </a:r>
            <a:endParaRPr lang="en-US" sz="1400" dirty="0">
              <a:solidFill>
                <a:srgbClr val="00D9C0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360394" y="628814"/>
            <a:ext cx="11650521" cy="349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Feature Engineering &amp; </a:t>
            </a:r>
            <a:r>
              <a:rPr lang="en-US" sz="2400" b="1" dirty="0" err="1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Préparation</a:t>
            </a:r>
            <a:endParaRPr lang="en-US" sz="1400" dirty="0"/>
          </a:p>
        </p:txBody>
      </p:sp>
      <p:sp>
        <p:nvSpPr>
          <p:cNvPr id="95" name="Text 23">
            <a:extLst>
              <a:ext uri="{FF2B5EF4-FFF2-40B4-BE49-F238E27FC236}">
                <a16:creationId xmlns:a16="http://schemas.microsoft.com/office/drawing/2014/main" id="{9ABD40F9-BA4E-3121-3DE9-00B46203CFD3}"/>
              </a:ext>
            </a:extLst>
          </p:cNvPr>
          <p:cNvSpPr/>
          <p:nvPr/>
        </p:nvSpPr>
        <p:spPr>
          <a:xfrm>
            <a:off x="11657208" y="6400800"/>
            <a:ext cx="30143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B0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</a:t>
            </a:r>
            <a:endParaRPr lang="en-US" sz="1600" b="1" dirty="0">
              <a:solidFill>
                <a:srgbClr val="00B050"/>
              </a:solidFill>
            </a:endParaRPr>
          </a:p>
        </p:txBody>
      </p:sp>
      <p:sp>
        <p:nvSpPr>
          <p:cNvPr id="5" name="Shape 4">
            <a:extLst>
              <a:ext uri="{FF2B5EF4-FFF2-40B4-BE49-F238E27FC236}">
                <a16:creationId xmlns:a16="http://schemas.microsoft.com/office/drawing/2014/main" id="{F60B5300-6698-9237-5DF0-3233B3FE4CA2}"/>
              </a:ext>
            </a:extLst>
          </p:cNvPr>
          <p:cNvSpPr/>
          <p:nvPr/>
        </p:nvSpPr>
        <p:spPr>
          <a:xfrm>
            <a:off x="385763" y="1033462"/>
            <a:ext cx="3695700" cy="4581525"/>
          </a:xfrm>
          <a:custGeom>
            <a:avLst/>
            <a:gdLst/>
            <a:ahLst/>
            <a:cxnLst/>
            <a:rect l="l" t="t" r="r" b="b"/>
            <a:pathLst>
              <a:path w="3695700" h="4581525">
                <a:moveTo>
                  <a:pt x="114308" y="0"/>
                </a:moveTo>
                <a:lnTo>
                  <a:pt x="3581392" y="0"/>
                </a:lnTo>
                <a:cubicBezTo>
                  <a:pt x="3644523" y="0"/>
                  <a:pt x="3695700" y="51177"/>
                  <a:pt x="3695700" y="114308"/>
                </a:cubicBezTo>
                <a:lnTo>
                  <a:pt x="3695700" y="4467217"/>
                </a:lnTo>
                <a:cubicBezTo>
                  <a:pt x="3695700" y="4530348"/>
                  <a:pt x="3644523" y="4581525"/>
                  <a:pt x="3581392" y="4581525"/>
                </a:cubicBezTo>
                <a:lnTo>
                  <a:pt x="114308" y="4581525"/>
                </a:lnTo>
                <a:cubicBezTo>
                  <a:pt x="51177" y="4581525"/>
                  <a:pt x="0" y="4530348"/>
                  <a:pt x="0" y="446721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" name="Shape 5">
            <a:extLst>
              <a:ext uri="{FF2B5EF4-FFF2-40B4-BE49-F238E27FC236}">
                <a16:creationId xmlns:a16="http://schemas.microsoft.com/office/drawing/2014/main" id="{5CDE3DA0-B9D0-4FEF-0836-5D8523F4C92D}"/>
              </a:ext>
            </a:extLst>
          </p:cNvPr>
          <p:cNvSpPr/>
          <p:nvPr/>
        </p:nvSpPr>
        <p:spPr>
          <a:xfrm>
            <a:off x="547688" y="122255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B05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6">
            <a:extLst>
              <a:ext uri="{FF2B5EF4-FFF2-40B4-BE49-F238E27FC236}">
                <a16:creationId xmlns:a16="http://schemas.microsoft.com/office/drawing/2014/main" id="{8616FAE1-6013-F390-037A-3622935B944A}"/>
              </a:ext>
            </a:extLst>
          </p:cNvPr>
          <p:cNvSpPr/>
          <p:nvPr/>
        </p:nvSpPr>
        <p:spPr>
          <a:xfrm>
            <a:off x="650081" y="12954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71895" y="234"/>
                </a:moveTo>
                <a:cubicBezTo>
                  <a:pt x="77688" y="1473"/>
                  <a:pt x="81372" y="7166"/>
                  <a:pt x="80133" y="12959"/>
                </a:cubicBezTo>
                <a:lnTo>
                  <a:pt x="73737" y="42863"/>
                </a:lnTo>
                <a:lnTo>
                  <a:pt x="116097" y="42863"/>
                </a:lnTo>
                <a:lnTo>
                  <a:pt x="123464" y="8472"/>
                </a:lnTo>
                <a:cubicBezTo>
                  <a:pt x="124703" y="2679"/>
                  <a:pt x="130396" y="-1005"/>
                  <a:pt x="136189" y="234"/>
                </a:cubicBezTo>
                <a:cubicBezTo>
                  <a:pt x="141982" y="1473"/>
                  <a:pt x="145666" y="7166"/>
                  <a:pt x="144427" y="12959"/>
                </a:cubicBezTo>
                <a:lnTo>
                  <a:pt x="138031" y="42863"/>
                </a:lnTo>
                <a:lnTo>
                  <a:pt x="160734" y="42863"/>
                </a:lnTo>
                <a:cubicBezTo>
                  <a:pt x="166661" y="42863"/>
                  <a:pt x="171450" y="47651"/>
                  <a:pt x="171450" y="53578"/>
                </a:cubicBezTo>
                <a:cubicBezTo>
                  <a:pt x="171450" y="59505"/>
                  <a:pt x="166661" y="64294"/>
                  <a:pt x="160734" y="64294"/>
                </a:cubicBezTo>
                <a:lnTo>
                  <a:pt x="133410" y="64294"/>
                </a:lnTo>
                <a:lnTo>
                  <a:pt x="124234" y="107156"/>
                </a:lnTo>
                <a:lnTo>
                  <a:pt x="146938" y="107156"/>
                </a:lnTo>
                <a:cubicBezTo>
                  <a:pt x="152865" y="107156"/>
                  <a:pt x="157654" y="111945"/>
                  <a:pt x="157654" y="117872"/>
                </a:cubicBezTo>
                <a:cubicBezTo>
                  <a:pt x="157654" y="123799"/>
                  <a:pt x="152865" y="128588"/>
                  <a:pt x="146938" y="128588"/>
                </a:cubicBezTo>
                <a:lnTo>
                  <a:pt x="119613" y="128588"/>
                </a:lnTo>
                <a:lnTo>
                  <a:pt x="112246" y="162978"/>
                </a:lnTo>
                <a:cubicBezTo>
                  <a:pt x="111007" y="168771"/>
                  <a:pt x="105315" y="172455"/>
                  <a:pt x="99521" y="171216"/>
                </a:cubicBezTo>
                <a:cubicBezTo>
                  <a:pt x="93728" y="169977"/>
                  <a:pt x="90045" y="164284"/>
                  <a:pt x="91284" y="158491"/>
                </a:cubicBezTo>
                <a:lnTo>
                  <a:pt x="97680" y="128588"/>
                </a:lnTo>
                <a:lnTo>
                  <a:pt x="55319" y="128588"/>
                </a:lnTo>
                <a:lnTo>
                  <a:pt x="47952" y="162978"/>
                </a:lnTo>
                <a:cubicBezTo>
                  <a:pt x="46713" y="168771"/>
                  <a:pt x="41021" y="172455"/>
                  <a:pt x="35228" y="171216"/>
                </a:cubicBezTo>
                <a:cubicBezTo>
                  <a:pt x="29434" y="169977"/>
                  <a:pt x="25751" y="164284"/>
                  <a:pt x="26990" y="158491"/>
                </a:cubicBezTo>
                <a:lnTo>
                  <a:pt x="33419" y="128588"/>
                </a:lnTo>
                <a:lnTo>
                  <a:pt x="10716" y="128588"/>
                </a:lnTo>
                <a:cubicBezTo>
                  <a:pt x="4789" y="128588"/>
                  <a:pt x="0" y="123799"/>
                  <a:pt x="0" y="117872"/>
                </a:cubicBezTo>
                <a:cubicBezTo>
                  <a:pt x="0" y="111945"/>
                  <a:pt x="4789" y="107156"/>
                  <a:pt x="10716" y="107156"/>
                </a:cubicBezTo>
                <a:lnTo>
                  <a:pt x="38040" y="107156"/>
                </a:lnTo>
                <a:lnTo>
                  <a:pt x="47216" y="64294"/>
                </a:lnTo>
                <a:lnTo>
                  <a:pt x="24512" y="64294"/>
                </a:lnTo>
                <a:cubicBezTo>
                  <a:pt x="18585" y="64294"/>
                  <a:pt x="13796" y="59505"/>
                  <a:pt x="13796" y="53578"/>
                </a:cubicBezTo>
                <a:cubicBezTo>
                  <a:pt x="13796" y="47651"/>
                  <a:pt x="18585" y="42863"/>
                  <a:pt x="24512" y="42863"/>
                </a:cubicBezTo>
                <a:lnTo>
                  <a:pt x="51837" y="42863"/>
                </a:lnTo>
                <a:lnTo>
                  <a:pt x="59204" y="8472"/>
                </a:lnTo>
                <a:cubicBezTo>
                  <a:pt x="60409" y="2679"/>
                  <a:pt x="66102" y="-1005"/>
                  <a:pt x="71895" y="234"/>
                </a:cubicBezTo>
                <a:close/>
                <a:moveTo>
                  <a:pt x="69116" y="64294"/>
                </a:moveTo>
                <a:lnTo>
                  <a:pt x="59941" y="107156"/>
                </a:lnTo>
                <a:lnTo>
                  <a:pt x="102301" y="107156"/>
                </a:lnTo>
                <a:lnTo>
                  <a:pt x="111476" y="64294"/>
                </a:lnTo>
                <a:lnTo>
                  <a:pt x="69116" y="64294"/>
                </a:lnTo>
                <a:close/>
              </a:path>
            </a:pathLst>
          </a:custGeom>
          <a:solidFill>
            <a:srgbClr val="00B050"/>
          </a:solidFill>
          <a:ln>
            <a:solidFill>
              <a:schemeClr val="accent1"/>
            </a:solidFill>
          </a:ln>
        </p:spPr>
        <p:txBody>
          <a:bodyPr/>
          <a:lstStyle/>
          <a:p>
            <a:endParaRPr lang="fr-FR"/>
          </a:p>
        </p:txBody>
      </p:sp>
      <p:sp>
        <p:nvSpPr>
          <p:cNvPr id="8" name="Text 7">
            <a:extLst>
              <a:ext uri="{FF2B5EF4-FFF2-40B4-BE49-F238E27FC236}">
                <a16:creationId xmlns:a16="http://schemas.microsoft.com/office/drawing/2014/main" id="{35AA672A-D704-223E-1CE3-D8E822C7FEB0}"/>
              </a:ext>
            </a:extLst>
          </p:cNvPr>
          <p:cNvSpPr/>
          <p:nvPr/>
        </p:nvSpPr>
        <p:spPr>
          <a:xfrm>
            <a:off x="1038225" y="1247775"/>
            <a:ext cx="129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Numériques (3)</a:t>
            </a:r>
            <a:endParaRPr lang="en-US" sz="1600" dirty="0"/>
          </a:p>
        </p:txBody>
      </p:sp>
      <p:sp>
        <p:nvSpPr>
          <p:cNvPr id="9" name="Shape 8">
            <a:extLst>
              <a:ext uri="{FF2B5EF4-FFF2-40B4-BE49-F238E27FC236}">
                <a16:creationId xmlns:a16="http://schemas.microsoft.com/office/drawing/2014/main" id="{6B04568A-0D4D-2F42-5325-377BB11BDABD}"/>
              </a:ext>
            </a:extLst>
          </p:cNvPr>
          <p:cNvSpPr/>
          <p:nvPr/>
        </p:nvSpPr>
        <p:spPr>
          <a:xfrm>
            <a:off x="547688" y="1909762"/>
            <a:ext cx="3371850" cy="885825"/>
          </a:xfrm>
          <a:custGeom>
            <a:avLst/>
            <a:gdLst/>
            <a:ahLst/>
            <a:cxnLst/>
            <a:rect l="l" t="t" r="r" b="b"/>
            <a:pathLst>
              <a:path w="3371850" h="885825">
                <a:moveTo>
                  <a:pt x="76199" y="0"/>
                </a:moveTo>
                <a:lnTo>
                  <a:pt x="3295651" y="0"/>
                </a:lnTo>
                <a:cubicBezTo>
                  <a:pt x="3337735" y="0"/>
                  <a:pt x="3371850" y="34115"/>
                  <a:pt x="3371850" y="76199"/>
                </a:cubicBezTo>
                <a:lnTo>
                  <a:pt x="3371850" y="809626"/>
                </a:lnTo>
                <a:cubicBezTo>
                  <a:pt x="3371850" y="851710"/>
                  <a:pt x="3337735" y="885825"/>
                  <a:pt x="3295651" y="885825"/>
                </a:cubicBezTo>
                <a:lnTo>
                  <a:pt x="76199" y="885825"/>
                </a:lnTo>
                <a:cubicBezTo>
                  <a:pt x="34115" y="885825"/>
                  <a:pt x="0" y="851710"/>
                  <a:pt x="0" y="8096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0" name="Text 9">
            <a:extLst>
              <a:ext uri="{FF2B5EF4-FFF2-40B4-BE49-F238E27FC236}">
                <a16:creationId xmlns:a16="http://schemas.microsoft.com/office/drawing/2014/main" id="{1B4DD877-202D-2C05-CF43-3804CC56FE9A}"/>
              </a:ext>
            </a:extLst>
          </p:cNvPr>
          <p:cNvSpPr/>
          <p:nvPr/>
        </p:nvSpPr>
        <p:spPr>
          <a:xfrm>
            <a:off x="666750" y="2028825"/>
            <a:ext cx="3209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Année-Modèle</a:t>
            </a:r>
            <a:endParaRPr lang="en-US" sz="1600" dirty="0"/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B0D22705-460F-BEEF-B59D-BDF6B9C16163}"/>
              </a:ext>
            </a:extLst>
          </p:cNvPr>
          <p:cNvSpPr/>
          <p:nvPr/>
        </p:nvSpPr>
        <p:spPr>
          <a:xfrm>
            <a:off x="666750" y="2295525"/>
            <a:ext cx="32004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 du véhicule transformé en années depuis fabrication</a:t>
            </a:r>
            <a:endParaRPr lang="en-US" sz="1600" dirty="0"/>
          </a:p>
        </p:txBody>
      </p:sp>
      <p:sp>
        <p:nvSpPr>
          <p:cNvPr id="12" name="Shape 11">
            <a:extLst>
              <a:ext uri="{FF2B5EF4-FFF2-40B4-BE49-F238E27FC236}">
                <a16:creationId xmlns:a16="http://schemas.microsoft.com/office/drawing/2014/main" id="{9AFDFF3F-A1B3-50DA-BDA7-D7F8F76600B3}"/>
              </a:ext>
            </a:extLst>
          </p:cNvPr>
          <p:cNvSpPr/>
          <p:nvPr/>
        </p:nvSpPr>
        <p:spPr>
          <a:xfrm>
            <a:off x="547688" y="3319463"/>
            <a:ext cx="3371850" cy="695325"/>
          </a:xfrm>
          <a:custGeom>
            <a:avLst/>
            <a:gdLst/>
            <a:ahLst/>
            <a:cxnLst/>
            <a:rect l="l" t="t" r="r" b="b"/>
            <a:pathLst>
              <a:path w="3371850" h="695325">
                <a:moveTo>
                  <a:pt x="76201" y="0"/>
                </a:moveTo>
                <a:lnTo>
                  <a:pt x="3295649" y="0"/>
                </a:lnTo>
                <a:cubicBezTo>
                  <a:pt x="3337734" y="0"/>
                  <a:pt x="3371850" y="34116"/>
                  <a:pt x="3371850" y="76201"/>
                </a:cubicBezTo>
                <a:lnTo>
                  <a:pt x="3371850" y="619124"/>
                </a:lnTo>
                <a:cubicBezTo>
                  <a:pt x="3371850" y="661209"/>
                  <a:pt x="3337734" y="695325"/>
                  <a:pt x="32956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3" name="Text 12">
            <a:extLst>
              <a:ext uri="{FF2B5EF4-FFF2-40B4-BE49-F238E27FC236}">
                <a16:creationId xmlns:a16="http://schemas.microsoft.com/office/drawing/2014/main" id="{58B7929F-3B27-5D9A-2917-BE39DC10A4FC}"/>
              </a:ext>
            </a:extLst>
          </p:cNvPr>
          <p:cNvSpPr/>
          <p:nvPr/>
        </p:nvSpPr>
        <p:spPr>
          <a:xfrm>
            <a:off x="666750" y="3438525"/>
            <a:ext cx="3209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Kilométrage</a:t>
            </a:r>
            <a:endParaRPr lang="en-US" sz="1600" dirty="0"/>
          </a:p>
        </p:txBody>
      </p:sp>
      <p:sp>
        <p:nvSpPr>
          <p:cNvPr id="14" name="Text 13">
            <a:extLst>
              <a:ext uri="{FF2B5EF4-FFF2-40B4-BE49-F238E27FC236}">
                <a16:creationId xmlns:a16="http://schemas.microsoft.com/office/drawing/2014/main" id="{A2C501E3-E041-E5B9-DD39-CBC40AFDCBB4}"/>
              </a:ext>
            </a:extLst>
          </p:cNvPr>
          <p:cNvSpPr/>
          <p:nvPr/>
        </p:nvSpPr>
        <p:spPr>
          <a:xfrm>
            <a:off x="666750" y="3705225"/>
            <a:ext cx="3200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Distance parcourue par le véhicule</a:t>
            </a:r>
            <a:endParaRPr lang="en-US" sz="1600" dirty="0"/>
          </a:p>
        </p:txBody>
      </p:sp>
      <p:sp>
        <p:nvSpPr>
          <p:cNvPr id="15" name="Shape 14">
            <a:extLst>
              <a:ext uri="{FF2B5EF4-FFF2-40B4-BE49-F238E27FC236}">
                <a16:creationId xmlns:a16="http://schemas.microsoft.com/office/drawing/2014/main" id="{03273BCC-7BF9-722E-5CD1-144909CE0443}"/>
              </a:ext>
            </a:extLst>
          </p:cNvPr>
          <p:cNvSpPr/>
          <p:nvPr/>
        </p:nvSpPr>
        <p:spPr>
          <a:xfrm>
            <a:off x="547688" y="4538663"/>
            <a:ext cx="3371850" cy="695325"/>
          </a:xfrm>
          <a:custGeom>
            <a:avLst/>
            <a:gdLst/>
            <a:ahLst/>
            <a:cxnLst/>
            <a:rect l="l" t="t" r="r" b="b"/>
            <a:pathLst>
              <a:path w="3371850" h="695325">
                <a:moveTo>
                  <a:pt x="76201" y="0"/>
                </a:moveTo>
                <a:lnTo>
                  <a:pt x="3295649" y="0"/>
                </a:lnTo>
                <a:cubicBezTo>
                  <a:pt x="3337734" y="0"/>
                  <a:pt x="3371850" y="34116"/>
                  <a:pt x="3371850" y="76201"/>
                </a:cubicBezTo>
                <a:lnTo>
                  <a:pt x="3371850" y="619124"/>
                </a:lnTo>
                <a:cubicBezTo>
                  <a:pt x="3371850" y="661209"/>
                  <a:pt x="3337734" y="695325"/>
                  <a:pt x="32956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6" name="Text 15">
            <a:extLst>
              <a:ext uri="{FF2B5EF4-FFF2-40B4-BE49-F238E27FC236}">
                <a16:creationId xmlns:a16="http://schemas.microsoft.com/office/drawing/2014/main" id="{9AB2DEC3-DD75-A44B-08A5-35C8E10E37C5}"/>
              </a:ext>
            </a:extLst>
          </p:cNvPr>
          <p:cNvSpPr/>
          <p:nvPr/>
        </p:nvSpPr>
        <p:spPr>
          <a:xfrm>
            <a:off x="666750" y="4657725"/>
            <a:ext cx="3209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Puissance fiscale</a:t>
            </a:r>
            <a:endParaRPr lang="en-US" sz="1600" dirty="0"/>
          </a:p>
        </p:txBody>
      </p:sp>
      <p:sp>
        <p:nvSpPr>
          <p:cNvPr id="17" name="Text 16">
            <a:extLst>
              <a:ext uri="{FF2B5EF4-FFF2-40B4-BE49-F238E27FC236}">
                <a16:creationId xmlns:a16="http://schemas.microsoft.com/office/drawing/2014/main" id="{B7AC4DC2-46E5-45EE-9752-2A064FC04FD4}"/>
              </a:ext>
            </a:extLst>
          </p:cNvPr>
          <p:cNvSpPr/>
          <p:nvPr/>
        </p:nvSpPr>
        <p:spPr>
          <a:xfrm>
            <a:off x="666750" y="4924425"/>
            <a:ext cx="3200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Puissance du moteur en chevaux</a:t>
            </a:r>
            <a:endParaRPr lang="en-US" sz="1600" dirty="0"/>
          </a:p>
        </p:txBody>
      </p:sp>
      <p:sp>
        <p:nvSpPr>
          <p:cNvPr id="18" name="Shape 17">
            <a:extLst>
              <a:ext uri="{FF2B5EF4-FFF2-40B4-BE49-F238E27FC236}">
                <a16:creationId xmlns:a16="http://schemas.microsoft.com/office/drawing/2014/main" id="{119E2301-39A2-A10F-5487-C19FE756FE46}"/>
              </a:ext>
            </a:extLst>
          </p:cNvPr>
          <p:cNvSpPr/>
          <p:nvPr/>
        </p:nvSpPr>
        <p:spPr>
          <a:xfrm>
            <a:off x="4246513" y="1033462"/>
            <a:ext cx="3695700" cy="4581525"/>
          </a:xfrm>
          <a:custGeom>
            <a:avLst/>
            <a:gdLst/>
            <a:ahLst/>
            <a:cxnLst/>
            <a:rect l="l" t="t" r="r" b="b"/>
            <a:pathLst>
              <a:path w="3695700" h="4581525">
                <a:moveTo>
                  <a:pt x="114308" y="0"/>
                </a:moveTo>
                <a:lnTo>
                  <a:pt x="3581392" y="0"/>
                </a:lnTo>
                <a:cubicBezTo>
                  <a:pt x="3644523" y="0"/>
                  <a:pt x="3695700" y="51177"/>
                  <a:pt x="3695700" y="114308"/>
                </a:cubicBezTo>
                <a:lnTo>
                  <a:pt x="3695700" y="4467217"/>
                </a:lnTo>
                <a:cubicBezTo>
                  <a:pt x="3695700" y="4530348"/>
                  <a:pt x="3644523" y="4581525"/>
                  <a:pt x="3581392" y="4581525"/>
                </a:cubicBezTo>
                <a:lnTo>
                  <a:pt x="114308" y="4581525"/>
                </a:lnTo>
                <a:cubicBezTo>
                  <a:pt x="51177" y="4581525"/>
                  <a:pt x="0" y="4530348"/>
                  <a:pt x="0" y="446721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9" name="Shape 18">
            <a:extLst>
              <a:ext uri="{FF2B5EF4-FFF2-40B4-BE49-F238E27FC236}">
                <a16:creationId xmlns:a16="http://schemas.microsoft.com/office/drawing/2014/main" id="{4BEE34BB-879C-836D-BD24-5E4B2249BAAB}"/>
              </a:ext>
            </a:extLst>
          </p:cNvPr>
          <p:cNvSpPr/>
          <p:nvPr/>
        </p:nvSpPr>
        <p:spPr>
          <a:xfrm>
            <a:off x="4403675" y="1190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B05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Shape 19">
            <a:extLst>
              <a:ext uri="{FF2B5EF4-FFF2-40B4-BE49-F238E27FC236}">
                <a16:creationId xmlns:a16="http://schemas.microsoft.com/office/drawing/2014/main" id="{E6B5CD34-02E3-F7DF-F00A-19C19CB263D9}"/>
              </a:ext>
            </a:extLst>
          </p:cNvPr>
          <p:cNvSpPr/>
          <p:nvPr/>
        </p:nvSpPr>
        <p:spPr>
          <a:xfrm>
            <a:off x="4500116" y="1295400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34347" y="13093"/>
                </a:moveTo>
                <a:lnTo>
                  <a:pt x="183974" y="63423"/>
                </a:lnTo>
                <a:cubicBezTo>
                  <a:pt x="193250" y="72833"/>
                  <a:pt x="193250" y="87902"/>
                  <a:pt x="183974" y="97311"/>
                </a:cubicBezTo>
                <a:lnTo>
                  <a:pt x="131601" y="150320"/>
                </a:lnTo>
                <a:cubicBezTo>
                  <a:pt x="128487" y="153468"/>
                  <a:pt x="123397" y="153501"/>
                  <a:pt x="120249" y="150387"/>
                </a:cubicBezTo>
                <a:cubicBezTo>
                  <a:pt x="117102" y="147273"/>
                  <a:pt x="117068" y="142183"/>
                  <a:pt x="120182" y="139035"/>
                </a:cubicBezTo>
                <a:lnTo>
                  <a:pt x="172555" y="85993"/>
                </a:lnTo>
                <a:cubicBezTo>
                  <a:pt x="175636" y="82879"/>
                  <a:pt x="175636" y="77822"/>
                  <a:pt x="172555" y="74708"/>
                </a:cubicBezTo>
                <a:lnTo>
                  <a:pt x="122895" y="24412"/>
                </a:lnTo>
                <a:cubicBezTo>
                  <a:pt x="119781" y="21264"/>
                  <a:pt x="119814" y="16174"/>
                  <a:pt x="122962" y="13060"/>
                </a:cubicBezTo>
                <a:cubicBezTo>
                  <a:pt x="126110" y="9945"/>
                  <a:pt x="131199" y="9979"/>
                  <a:pt x="134314" y="13127"/>
                </a:cubicBezTo>
                <a:close/>
                <a:moveTo>
                  <a:pt x="10749" y="76851"/>
                </a:moveTo>
                <a:lnTo>
                  <a:pt x="10749" y="32147"/>
                </a:lnTo>
                <a:cubicBezTo>
                  <a:pt x="10749" y="20326"/>
                  <a:pt x="20360" y="10716"/>
                  <a:pt x="32180" y="10716"/>
                </a:cubicBezTo>
                <a:lnTo>
                  <a:pt x="76885" y="10716"/>
                </a:lnTo>
                <a:cubicBezTo>
                  <a:pt x="82577" y="10716"/>
                  <a:pt x="88036" y="12959"/>
                  <a:pt x="92054" y="16978"/>
                </a:cubicBezTo>
                <a:lnTo>
                  <a:pt x="140274" y="65198"/>
                </a:lnTo>
                <a:cubicBezTo>
                  <a:pt x="148646" y="73569"/>
                  <a:pt x="148646" y="87131"/>
                  <a:pt x="140274" y="95503"/>
                </a:cubicBezTo>
                <a:lnTo>
                  <a:pt x="95570" y="140207"/>
                </a:lnTo>
                <a:cubicBezTo>
                  <a:pt x="87198" y="148579"/>
                  <a:pt x="73636" y="148579"/>
                  <a:pt x="65265" y="140207"/>
                </a:cubicBezTo>
                <a:lnTo>
                  <a:pt x="17045" y="91987"/>
                </a:lnTo>
                <a:cubicBezTo>
                  <a:pt x="13026" y="87969"/>
                  <a:pt x="10783" y="82510"/>
                  <a:pt x="10783" y="76818"/>
                </a:cubicBezTo>
                <a:close/>
                <a:moveTo>
                  <a:pt x="58969" y="48220"/>
                </a:moveTo>
                <a:cubicBezTo>
                  <a:pt x="58969" y="42306"/>
                  <a:pt x="54168" y="37505"/>
                  <a:pt x="48254" y="37505"/>
                </a:cubicBezTo>
                <a:cubicBezTo>
                  <a:pt x="42340" y="37505"/>
                  <a:pt x="37538" y="42306"/>
                  <a:pt x="37538" y="48220"/>
                </a:cubicBezTo>
                <a:cubicBezTo>
                  <a:pt x="37538" y="54134"/>
                  <a:pt x="42340" y="58936"/>
                  <a:pt x="48254" y="58936"/>
                </a:cubicBezTo>
                <a:cubicBezTo>
                  <a:pt x="54168" y="58936"/>
                  <a:pt x="58969" y="54134"/>
                  <a:pt x="58969" y="48220"/>
                </a:cubicBezTo>
                <a:close/>
              </a:path>
            </a:pathLst>
          </a:custGeom>
          <a:solidFill>
            <a:srgbClr val="00B05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Text 20">
            <a:extLst>
              <a:ext uri="{FF2B5EF4-FFF2-40B4-BE49-F238E27FC236}">
                <a16:creationId xmlns:a16="http://schemas.microsoft.com/office/drawing/2014/main" id="{CF7B7F18-5868-B8DE-2A53-0D0E70148FB0}"/>
              </a:ext>
            </a:extLst>
          </p:cNvPr>
          <p:cNvSpPr/>
          <p:nvPr/>
        </p:nvSpPr>
        <p:spPr>
          <a:xfrm>
            <a:off x="4898975" y="1247775"/>
            <a:ext cx="137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Catégorielles (9)</a:t>
            </a:r>
            <a:endParaRPr lang="en-US" sz="1600" dirty="0"/>
          </a:p>
        </p:txBody>
      </p:sp>
      <p:sp>
        <p:nvSpPr>
          <p:cNvPr id="22" name="Shape 21">
            <a:extLst>
              <a:ext uri="{FF2B5EF4-FFF2-40B4-BE49-F238E27FC236}">
                <a16:creationId xmlns:a16="http://schemas.microsoft.com/office/drawing/2014/main" id="{343F1D29-F53A-4A55-2F0A-76D0EC1CCD87}"/>
              </a:ext>
            </a:extLst>
          </p:cNvPr>
          <p:cNvSpPr/>
          <p:nvPr/>
        </p:nvSpPr>
        <p:spPr>
          <a:xfrm>
            <a:off x="4408438" y="1725216"/>
            <a:ext cx="3371850" cy="314325"/>
          </a:xfrm>
          <a:custGeom>
            <a:avLst/>
            <a:gdLst/>
            <a:ahLst/>
            <a:cxnLst/>
            <a:rect l="l" t="t" r="r" b="b"/>
            <a:pathLst>
              <a:path w="3371850" h="314325">
                <a:moveTo>
                  <a:pt x="38099" y="0"/>
                </a:moveTo>
                <a:lnTo>
                  <a:pt x="3333751" y="0"/>
                </a:lnTo>
                <a:cubicBezTo>
                  <a:pt x="3354792" y="0"/>
                  <a:pt x="3371850" y="17058"/>
                  <a:pt x="3371850" y="38099"/>
                </a:cubicBezTo>
                <a:lnTo>
                  <a:pt x="3371850" y="276226"/>
                </a:lnTo>
                <a:cubicBezTo>
                  <a:pt x="3371850" y="297267"/>
                  <a:pt x="3354792" y="314325"/>
                  <a:pt x="333375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3" name="Text 22">
            <a:extLst>
              <a:ext uri="{FF2B5EF4-FFF2-40B4-BE49-F238E27FC236}">
                <a16:creationId xmlns:a16="http://schemas.microsoft.com/office/drawing/2014/main" id="{D4ECD4C7-2DC6-90C0-08A9-5247DE9D43A7}"/>
              </a:ext>
            </a:extLst>
          </p:cNvPr>
          <p:cNvSpPr/>
          <p:nvPr/>
        </p:nvSpPr>
        <p:spPr>
          <a:xfrm>
            <a:off x="4489400" y="1787128"/>
            <a:ext cx="514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Marque</a:t>
            </a:r>
            <a:endParaRPr lang="en-US" sz="1600" dirty="0"/>
          </a:p>
        </p:txBody>
      </p:sp>
      <p:sp>
        <p:nvSpPr>
          <p:cNvPr id="24" name="Text 23">
            <a:extLst>
              <a:ext uri="{FF2B5EF4-FFF2-40B4-BE49-F238E27FC236}">
                <a16:creationId xmlns:a16="http://schemas.microsoft.com/office/drawing/2014/main" id="{D8E62E6F-149E-3212-18F8-2A986B7F7C45}"/>
              </a:ext>
            </a:extLst>
          </p:cNvPr>
          <p:cNvSpPr/>
          <p:nvPr/>
        </p:nvSpPr>
        <p:spPr>
          <a:xfrm>
            <a:off x="6917234" y="1806178"/>
            <a:ext cx="8382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Dacia, Renault...</a:t>
            </a:r>
            <a:endParaRPr lang="en-US" sz="1600" dirty="0"/>
          </a:p>
        </p:txBody>
      </p:sp>
      <p:sp>
        <p:nvSpPr>
          <p:cNvPr id="25" name="Shape 24">
            <a:extLst>
              <a:ext uri="{FF2B5EF4-FFF2-40B4-BE49-F238E27FC236}">
                <a16:creationId xmlns:a16="http://schemas.microsoft.com/office/drawing/2014/main" id="{B1229E99-7EBE-BEF3-F8CD-F5F6E1CD1581}"/>
              </a:ext>
            </a:extLst>
          </p:cNvPr>
          <p:cNvSpPr/>
          <p:nvPr/>
        </p:nvSpPr>
        <p:spPr>
          <a:xfrm>
            <a:off x="4408438" y="2175272"/>
            <a:ext cx="3371850" cy="314325"/>
          </a:xfrm>
          <a:custGeom>
            <a:avLst/>
            <a:gdLst/>
            <a:ahLst/>
            <a:cxnLst/>
            <a:rect l="l" t="t" r="r" b="b"/>
            <a:pathLst>
              <a:path w="3371850" h="314325">
                <a:moveTo>
                  <a:pt x="38099" y="0"/>
                </a:moveTo>
                <a:lnTo>
                  <a:pt x="3333751" y="0"/>
                </a:lnTo>
                <a:cubicBezTo>
                  <a:pt x="3354792" y="0"/>
                  <a:pt x="3371850" y="17058"/>
                  <a:pt x="3371850" y="38099"/>
                </a:cubicBezTo>
                <a:lnTo>
                  <a:pt x="3371850" y="276226"/>
                </a:lnTo>
                <a:cubicBezTo>
                  <a:pt x="3371850" y="297267"/>
                  <a:pt x="3354792" y="314325"/>
                  <a:pt x="333375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6" name="Text 25">
            <a:extLst>
              <a:ext uri="{FF2B5EF4-FFF2-40B4-BE49-F238E27FC236}">
                <a16:creationId xmlns:a16="http://schemas.microsoft.com/office/drawing/2014/main" id="{840B81E0-AE35-8B4F-4852-8249E19E742A}"/>
              </a:ext>
            </a:extLst>
          </p:cNvPr>
          <p:cNvSpPr/>
          <p:nvPr/>
        </p:nvSpPr>
        <p:spPr>
          <a:xfrm>
            <a:off x="4489400" y="2237184"/>
            <a:ext cx="504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Modèle</a:t>
            </a:r>
            <a:endParaRPr lang="en-US" sz="1600" dirty="0"/>
          </a:p>
        </p:txBody>
      </p:sp>
      <p:sp>
        <p:nvSpPr>
          <p:cNvPr id="27" name="Text 26">
            <a:extLst>
              <a:ext uri="{FF2B5EF4-FFF2-40B4-BE49-F238E27FC236}">
                <a16:creationId xmlns:a16="http://schemas.microsoft.com/office/drawing/2014/main" id="{F65512F9-7105-45C3-DDB8-2083A7763C91}"/>
              </a:ext>
            </a:extLst>
          </p:cNvPr>
          <p:cNvSpPr/>
          <p:nvPr/>
        </p:nvSpPr>
        <p:spPr>
          <a:xfrm>
            <a:off x="7291090" y="2256234"/>
            <a:ext cx="4667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Variante</a:t>
            </a:r>
            <a:endParaRPr lang="en-US" sz="1600" dirty="0"/>
          </a:p>
        </p:txBody>
      </p:sp>
      <p:sp>
        <p:nvSpPr>
          <p:cNvPr id="28" name="Shape 27">
            <a:extLst>
              <a:ext uri="{FF2B5EF4-FFF2-40B4-BE49-F238E27FC236}">
                <a16:creationId xmlns:a16="http://schemas.microsoft.com/office/drawing/2014/main" id="{C20D0B56-B82A-D02D-B4C8-937DB30EB9EA}"/>
              </a:ext>
            </a:extLst>
          </p:cNvPr>
          <p:cNvSpPr/>
          <p:nvPr/>
        </p:nvSpPr>
        <p:spPr>
          <a:xfrm>
            <a:off x="4408438" y="2625328"/>
            <a:ext cx="3371850" cy="314325"/>
          </a:xfrm>
          <a:custGeom>
            <a:avLst/>
            <a:gdLst/>
            <a:ahLst/>
            <a:cxnLst/>
            <a:rect l="l" t="t" r="r" b="b"/>
            <a:pathLst>
              <a:path w="3371850" h="314325">
                <a:moveTo>
                  <a:pt x="38099" y="0"/>
                </a:moveTo>
                <a:lnTo>
                  <a:pt x="3333751" y="0"/>
                </a:lnTo>
                <a:cubicBezTo>
                  <a:pt x="3354792" y="0"/>
                  <a:pt x="3371850" y="17058"/>
                  <a:pt x="3371850" y="38099"/>
                </a:cubicBezTo>
                <a:lnTo>
                  <a:pt x="3371850" y="276226"/>
                </a:lnTo>
                <a:cubicBezTo>
                  <a:pt x="3371850" y="297267"/>
                  <a:pt x="3354792" y="314325"/>
                  <a:pt x="333375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9" name="Text 28">
            <a:extLst>
              <a:ext uri="{FF2B5EF4-FFF2-40B4-BE49-F238E27FC236}">
                <a16:creationId xmlns:a16="http://schemas.microsoft.com/office/drawing/2014/main" id="{2089E61A-D9B9-A219-E826-C8ABDDDCC1E5}"/>
              </a:ext>
            </a:extLst>
          </p:cNvPr>
          <p:cNvSpPr/>
          <p:nvPr/>
        </p:nvSpPr>
        <p:spPr>
          <a:xfrm>
            <a:off x="4489400" y="2687241"/>
            <a:ext cx="647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Carburant</a:t>
            </a:r>
            <a:endParaRPr lang="en-US" sz="1600" dirty="0"/>
          </a:p>
        </p:txBody>
      </p:sp>
      <p:sp>
        <p:nvSpPr>
          <p:cNvPr id="30" name="Text 29">
            <a:extLst>
              <a:ext uri="{FF2B5EF4-FFF2-40B4-BE49-F238E27FC236}">
                <a16:creationId xmlns:a16="http://schemas.microsoft.com/office/drawing/2014/main" id="{712A9247-5FA9-543F-71F3-69BB9D390A34}"/>
              </a:ext>
            </a:extLst>
          </p:cNvPr>
          <p:cNvSpPr/>
          <p:nvPr/>
        </p:nvSpPr>
        <p:spPr>
          <a:xfrm>
            <a:off x="6865888" y="2706291"/>
            <a:ext cx="895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Essence, Diesel...</a:t>
            </a:r>
            <a:endParaRPr lang="en-US" sz="1600" dirty="0"/>
          </a:p>
        </p:txBody>
      </p:sp>
      <p:sp>
        <p:nvSpPr>
          <p:cNvPr id="31" name="Shape 30">
            <a:extLst>
              <a:ext uri="{FF2B5EF4-FFF2-40B4-BE49-F238E27FC236}">
                <a16:creationId xmlns:a16="http://schemas.microsoft.com/office/drawing/2014/main" id="{4A383532-6D19-00BC-8F18-BAAA15CE832B}"/>
              </a:ext>
            </a:extLst>
          </p:cNvPr>
          <p:cNvSpPr/>
          <p:nvPr/>
        </p:nvSpPr>
        <p:spPr>
          <a:xfrm>
            <a:off x="4408438" y="3075384"/>
            <a:ext cx="3371850" cy="314325"/>
          </a:xfrm>
          <a:custGeom>
            <a:avLst/>
            <a:gdLst/>
            <a:ahLst/>
            <a:cxnLst/>
            <a:rect l="l" t="t" r="r" b="b"/>
            <a:pathLst>
              <a:path w="3371850" h="314325">
                <a:moveTo>
                  <a:pt x="38099" y="0"/>
                </a:moveTo>
                <a:lnTo>
                  <a:pt x="3333751" y="0"/>
                </a:lnTo>
                <a:cubicBezTo>
                  <a:pt x="3354792" y="0"/>
                  <a:pt x="3371850" y="17058"/>
                  <a:pt x="3371850" y="38099"/>
                </a:cubicBezTo>
                <a:lnTo>
                  <a:pt x="3371850" y="276226"/>
                </a:lnTo>
                <a:cubicBezTo>
                  <a:pt x="3371850" y="297267"/>
                  <a:pt x="3354792" y="314325"/>
                  <a:pt x="333375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2" name="Text 31">
            <a:extLst>
              <a:ext uri="{FF2B5EF4-FFF2-40B4-BE49-F238E27FC236}">
                <a16:creationId xmlns:a16="http://schemas.microsoft.com/office/drawing/2014/main" id="{F91BD245-C5A6-AB54-8D2E-9CCED7A99438}"/>
              </a:ext>
            </a:extLst>
          </p:cNvPr>
          <p:cNvSpPr/>
          <p:nvPr/>
        </p:nvSpPr>
        <p:spPr>
          <a:xfrm>
            <a:off x="4489400" y="3137297"/>
            <a:ext cx="352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Boîte</a:t>
            </a:r>
            <a:endParaRPr lang="en-US" sz="1600" dirty="0"/>
          </a:p>
        </p:txBody>
      </p:sp>
      <p:sp>
        <p:nvSpPr>
          <p:cNvPr id="33" name="Text 32">
            <a:extLst>
              <a:ext uri="{FF2B5EF4-FFF2-40B4-BE49-F238E27FC236}">
                <a16:creationId xmlns:a16="http://schemas.microsoft.com/office/drawing/2014/main" id="{2A262B5B-3594-7701-CA05-C42252FFC536}"/>
              </a:ext>
            </a:extLst>
          </p:cNvPr>
          <p:cNvSpPr/>
          <p:nvPr/>
        </p:nvSpPr>
        <p:spPr>
          <a:xfrm>
            <a:off x="6960840" y="3156347"/>
            <a:ext cx="8001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Manuelle, Auto</a:t>
            </a:r>
            <a:endParaRPr lang="en-US" sz="1600" dirty="0"/>
          </a:p>
        </p:txBody>
      </p:sp>
      <p:sp>
        <p:nvSpPr>
          <p:cNvPr id="34" name="Shape 33">
            <a:extLst>
              <a:ext uri="{FF2B5EF4-FFF2-40B4-BE49-F238E27FC236}">
                <a16:creationId xmlns:a16="http://schemas.microsoft.com/office/drawing/2014/main" id="{AA177895-C075-25AF-87AE-88A86FCE84E3}"/>
              </a:ext>
            </a:extLst>
          </p:cNvPr>
          <p:cNvSpPr/>
          <p:nvPr/>
        </p:nvSpPr>
        <p:spPr>
          <a:xfrm>
            <a:off x="4408438" y="3525441"/>
            <a:ext cx="3371850" cy="314325"/>
          </a:xfrm>
          <a:custGeom>
            <a:avLst/>
            <a:gdLst/>
            <a:ahLst/>
            <a:cxnLst/>
            <a:rect l="l" t="t" r="r" b="b"/>
            <a:pathLst>
              <a:path w="3371850" h="314325">
                <a:moveTo>
                  <a:pt x="38099" y="0"/>
                </a:moveTo>
                <a:lnTo>
                  <a:pt x="3333751" y="0"/>
                </a:lnTo>
                <a:cubicBezTo>
                  <a:pt x="3354792" y="0"/>
                  <a:pt x="3371850" y="17058"/>
                  <a:pt x="3371850" y="38099"/>
                </a:cubicBezTo>
                <a:lnTo>
                  <a:pt x="3371850" y="276226"/>
                </a:lnTo>
                <a:cubicBezTo>
                  <a:pt x="3371850" y="297267"/>
                  <a:pt x="3354792" y="314325"/>
                  <a:pt x="333375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5" name="Text 34">
            <a:extLst>
              <a:ext uri="{FF2B5EF4-FFF2-40B4-BE49-F238E27FC236}">
                <a16:creationId xmlns:a16="http://schemas.microsoft.com/office/drawing/2014/main" id="{EC5A89E7-527A-35C6-283D-0E88C4E00D32}"/>
              </a:ext>
            </a:extLst>
          </p:cNvPr>
          <p:cNvSpPr/>
          <p:nvPr/>
        </p:nvSpPr>
        <p:spPr>
          <a:xfrm>
            <a:off x="4489400" y="3587353"/>
            <a:ext cx="485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Origine</a:t>
            </a:r>
            <a:endParaRPr lang="en-US" sz="1600" dirty="0"/>
          </a:p>
        </p:txBody>
      </p:sp>
      <p:sp>
        <p:nvSpPr>
          <p:cNvPr id="36" name="Text 35">
            <a:extLst>
              <a:ext uri="{FF2B5EF4-FFF2-40B4-BE49-F238E27FC236}">
                <a16:creationId xmlns:a16="http://schemas.microsoft.com/office/drawing/2014/main" id="{8F9C63D3-D635-DAB9-8268-F84DD8440384}"/>
              </a:ext>
            </a:extLst>
          </p:cNvPr>
          <p:cNvSpPr/>
          <p:nvPr/>
        </p:nvSpPr>
        <p:spPr>
          <a:xfrm>
            <a:off x="6945660" y="3606403"/>
            <a:ext cx="8096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WW, Importée</a:t>
            </a:r>
            <a:endParaRPr lang="en-US" sz="1600" dirty="0"/>
          </a:p>
        </p:txBody>
      </p:sp>
      <p:sp>
        <p:nvSpPr>
          <p:cNvPr id="37" name="Shape 36">
            <a:extLst>
              <a:ext uri="{FF2B5EF4-FFF2-40B4-BE49-F238E27FC236}">
                <a16:creationId xmlns:a16="http://schemas.microsoft.com/office/drawing/2014/main" id="{FAAF7145-F270-65F8-99FC-54663042F4C6}"/>
              </a:ext>
            </a:extLst>
          </p:cNvPr>
          <p:cNvSpPr/>
          <p:nvPr/>
        </p:nvSpPr>
        <p:spPr>
          <a:xfrm>
            <a:off x="4408438" y="3975497"/>
            <a:ext cx="3371850" cy="314325"/>
          </a:xfrm>
          <a:custGeom>
            <a:avLst/>
            <a:gdLst/>
            <a:ahLst/>
            <a:cxnLst/>
            <a:rect l="l" t="t" r="r" b="b"/>
            <a:pathLst>
              <a:path w="3371850" h="314325">
                <a:moveTo>
                  <a:pt x="38099" y="0"/>
                </a:moveTo>
                <a:lnTo>
                  <a:pt x="3333751" y="0"/>
                </a:lnTo>
                <a:cubicBezTo>
                  <a:pt x="3354792" y="0"/>
                  <a:pt x="3371850" y="17058"/>
                  <a:pt x="3371850" y="38099"/>
                </a:cubicBezTo>
                <a:lnTo>
                  <a:pt x="3371850" y="276226"/>
                </a:lnTo>
                <a:cubicBezTo>
                  <a:pt x="3371850" y="297267"/>
                  <a:pt x="3354792" y="314325"/>
                  <a:pt x="333375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8" name="Text 37">
            <a:extLst>
              <a:ext uri="{FF2B5EF4-FFF2-40B4-BE49-F238E27FC236}">
                <a16:creationId xmlns:a16="http://schemas.microsoft.com/office/drawing/2014/main" id="{08143785-1027-95E0-8CC0-0EC745D9D7F2}"/>
              </a:ext>
            </a:extLst>
          </p:cNvPr>
          <p:cNvSpPr/>
          <p:nvPr/>
        </p:nvSpPr>
        <p:spPr>
          <a:xfrm>
            <a:off x="4489400" y="4037409"/>
            <a:ext cx="28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État</a:t>
            </a:r>
            <a:endParaRPr lang="en-US" sz="1600" dirty="0"/>
          </a:p>
        </p:txBody>
      </p:sp>
      <p:sp>
        <p:nvSpPr>
          <p:cNvPr id="39" name="Text 38">
            <a:extLst>
              <a:ext uri="{FF2B5EF4-FFF2-40B4-BE49-F238E27FC236}">
                <a16:creationId xmlns:a16="http://schemas.microsoft.com/office/drawing/2014/main" id="{E1900250-BCCF-6842-DF23-58E49FFF7EFB}"/>
              </a:ext>
            </a:extLst>
          </p:cNvPr>
          <p:cNvSpPr/>
          <p:nvPr/>
        </p:nvSpPr>
        <p:spPr>
          <a:xfrm>
            <a:off x="6929140" y="4056459"/>
            <a:ext cx="828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Excellent, Bon...</a:t>
            </a:r>
            <a:endParaRPr lang="en-US" sz="1600" dirty="0"/>
          </a:p>
        </p:txBody>
      </p:sp>
      <p:sp>
        <p:nvSpPr>
          <p:cNvPr id="40" name="Shape 39">
            <a:extLst>
              <a:ext uri="{FF2B5EF4-FFF2-40B4-BE49-F238E27FC236}">
                <a16:creationId xmlns:a16="http://schemas.microsoft.com/office/drawing/2014/main" id="{3255DCE3-DF00-1921-A484-4B5AEBEF445C}"/>
              </a:ext>
            </a:extLst>
          </p:cNvPr>
          <p:cNvSpPr/>
          <p:nvPr/>
        </p:nvSpPr>
        <p:spPr>
          <a:xfrm>
            <a:off x="4408438" y="4425553"/>
            <a:ext cx="3371850" cy="314325"/>
          </a:xfrm>
          <a:custGeom>
            <a:avLst/>
            <a:gdLst/>
            <a:ahLst/>
            <a:cxnLst/>
            <a:rect l="l" t="t" r="r" b="b"/>
            <a:pathLst>
              <a:path w="3371850" h="314325">
                <a:moveTo>
                  <a:pt x="38099" y="0"/>
                </a:moveTo>
                <a:lnTo>
                  <a:pt x="3333751" y="0"/>
                </a:lnTo>
                <a:cubicBezTo>
                  <a:pt x="3354792" y="0"/>
                  <a:pt x="3371850" y="17058"/>
                  <a:pt x="3371850" y="38099"/>
                </a:cubicBezTo>
                <a:lnTo>
                  <a:pt x="3371850" y="276226"/>
                </a:lnTo>
                <a:cubicBezTo>
                  <a:pt x="3371850" y="297267"/>
                  <a:pt x="3354792" y="314325"/>
                  <a:pt x="333375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1" name="Text 40">
            <a:extLst>
              <a:ext uri="{FF2B5EF4-FFF2-40B4-BE49-F238E27FC236}">
                <a16:creationId xmlns:a16="http://schemas.microsoft.com/office/drawing/2014/main" id="{9A9D9973-D98D-9831-E26A-3680578FFA70}"/>
              </a:ext>
            </a:extLst>
          </p:cNvPr>
          <p:cNvSpPr/>
          <p:nvPr/>
        </p:nvSpPr>
        <p:spPr>
          <a:xfrm>
            <a:off x="4489400" y="4487466"/>
            <a:ext cx="314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Ville</a:t>
            </a:r>
            <a:endParaRPr lang="en-US" sz="1600" dirty="0"/>
          </a:p>
        </p:txBody>
      </p:sp>
      <p:sp>
        <p:nvSpPr>
          <p:cNvPr id="42" name="Text 41">
            <a:extLst>
              <a:ext uri="{FF2B5EF4-FFF2-40B4-BE49-F238E27FC236}">
                <a16:creationId xmlns:a16="http://schemas.microsoft.com/office/drawing/2014/main" id="{40677A26-7DE1-B5CC-A521-3A5EAA27808B}"/>
              </a:ext>
            </a:extLst>
          </p:cNvPr>
          <p:cNvSpPr/>
          <p:nvPr/>
        </p:nvSpPr>
        <p:spPr>
          <a:xfrm>
            <a:off x="7120235" y="4506516"/>
            <a:ext cx="638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Localisation</a:t>
            </a:r>
            <a:endParaRPr lang="en-US" sz="1600" dirty="0"/>
          </a:p>
        </p:txBody>
      </p:sp>
      <p:sp>
        <p:nvSpPr>
          <p:cNvPr id="43" name="Shape 42">
            <a:extLst>
              <a:ext uri="{FF2B5EF4-FFF2-40B4-BE49-F238E27FC236}">
                <a16:creationId xmlns:a16="http://schemas.microsoft.com/office/drawing/2014/main" id="{BAD96850-CF93-CA63-50AF-7F357950E876}"/>
              </a:ext>
            </a:extLst>
          </p:cNvPr>
          <p:cNvSpPr/>
          <p:nvPr/>
        </p:nvSpPr>
        <p:spPr>
          <a:xfrm>
            <a:off x="4408438" y="4875609"/>
            <a:ext cx="3371850" cy="314325"/>
          </a:xfrm>
          <a:custGeom>
            <a:avLst/>
            <a:gdLst/>
            <a:ahLst/>
            <a:cxnLst/>
            <a:rect l="l" t="t" r="r" b="b"/>
            <a:pathLst>
              <a:path w="3371850" h="314325">
                <a:moveTo>
                  <a:pt x="38099" y="0"/>
                </a:moveTo>
                <a:lnTo>
                  <a:pt x="3333751" y="0"/>
                </a:lnTo>
                <a:cubicBezTo>
                  <a:pt x="3354792" y="0"/>
                  <a:pt x="3371850" y="17058"/>
                  <a:pt x="3371850" y="38099"/>
                </a:cubicBezTo>
                <a:lnTo>
                  <a:pt x="3371850" y="276226"/>
                </a:lnTo>
                <a:cubicBezTo>
                  <a:pt x="3371850" y="297267"/>
                  <a:pt x="3354792" y="314325"/>
                  <a:pt x="333375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4" name="Text 43">
            <a:extLst>
              <a:ext uri="{FF2B5EF4-FFF2-40B4-BE49-F238E27FC236}">
                <a16:creationId xmlns:a16="http://schemas.microsoft.com/office/drawing/2014/main" id="{E0A21A08-CB24-109A-752F-39488C0C7FC9}"/>
              </a:ext>
            </a:extLst>
          </p:cNvPr>
          <p:cNvSpPr/>
          <p:nvPr/>
        </p:nvSpPr>
        <p:spPr>
          <a:xfrm>
            <a:off x="4489400" y="4937522"/>
            <a:ext cx="42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Portes</a:t>
            </a:r>
            <a:endParaRPr lang="en-US" sz="1600" dirty="0"/>
          </a:p>
        </p:txBody>
      </p:sp>
      <p:sp>
        <p:nvSpPr>
          <p:cNvPr id="45" name="Text 44">
            <a:extLst>
              <a:ext uri="{FF2B5EF4-FFF2-40B4-BE49-F238E27FC236}">
                <a16:creationId xmlns:a16="http://schemas.microsoft.com/office/drawing/2014/main" id="{24FCC183-DF10-FE89-8286-743F5252749E}"/>
              </a:ext>
            </a:extLst>
          </p:cNvPr>
          <p:cNvSpPr/>
          <p:nvPr/>
        </p:nvSpPr>
        <p:spPr>
          <a:xfrm>
            <a:off x="7296150" y="4956572"/>
            <a:ext cx="4667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2, 3, 4, 5</a:t>
            </a:r>
            <a:endParaRPr lang="en-US" sz="1600" dirty="0"/>
          </a:p>
        </p:txBody>
      </p:sp>
      <p:sp>
        <p:nvSpPr>
          <p:cNvPr id="46" name="Shape 45">
            <a:extLst>
              <a:ext uri="{FF2B5EF4-FFF2-40B4-BE49-F238E27FC236}">
                <a16:creationId xmlns:a16="http://schemas.microsoft.com/office/drawing/2014/main" id="{9D49BA66-23F2-A44C-3971-CCBA931E5FD4}"/>
              </a:ext>
            </a:extLst>
          </p:cNvPr>
          <p:cNvSpPr/>
          <p:nvPr/>
        </p:nvSpPr>
        <p:spPr>
          <a:xfrm>
            <a:off x="4417963" y="53149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0006" y="35719"/>
                </a:moveTo>
                <a:cubicBezTo>
                  <a:pt x="50006" y="31776"/>
                  <a:pt x="53207" y="28575"/>
                  <a:pt x="57150" y="28575"/>
                </a:cubicBezTo>
                <a:cubicBezTo>
                  <a:pt x="61093" y="28575"/>
                  <a:pt x="64294" y="31776"/>
                  <a:pt x="64294" y="35719"/>
                </a:cubicBezTo>
                <a:cubicBezTo>
                  <a:pt x="64294" y="39661"/>
                  <a:pt x="61093" y="42863"/>
                  <a:pt x="57150" y="42863"/>
                </a:cubicBezTo>
                <a:cubicBezTo>
                  <a:pt x="53207" y="42863"/>
                  <a:pt x="50006" y="39661"/>
                  <a:pt x="50006" y="35719"/>
                </a:cubicBezTo>
                <a:close/>
                <a:moveTo>
                  <a:pt x="48220" y="50006"/>
                </a:moveTo>
                <a:lnTo>
                  <a:pt x="58936" y="50006"/>
                </a:lnTo>
                <a:cubicBezTo>
                  <a:pt x="61905" y="50006"/>
                  <a:pt x="64294" y="52395"/>
                  <a:pt x="64294" y="55364"/>
                </a:cubicBezTo>
                <a:lnTo>
                  <a:pt x="64294" y="75009"/>
                </a:lnTo>
                <a:lnTo>
                  <a:pt x="66080" y="75009"/>
                </a:lnTo>
                <a:cubicBezTo>
                  <a:pt x="69049" y="75009"/>
                  <a:pt x="71438" y="77398"/>
                  <a:pt x="71438" y="80367"/>
                </a:cubicBezTo>
                <a:cubicBezTo>
                  <a:pt x="71438" y="83336"/>
                  <a:pt x="69049" y="85725"/>
                  <a:pt x="66080" y="85725"/>
                </a:cubicBezTo>
                <a:lnTo>
                  <a:pt x="48220" y="85725"/>
                </a:lnTo>
                <a:cubicBezTo>
                  <a:pt x="45251" y="85725"/>
                  <a:pt x="42863" y="83336"/>
                  <a:pt x="42863" y="80367"/>
                </a:cubicBezTo>
                <a:cubicBezTo>
                  <a:pt x="42863" y="77398"/>
                  <a:pt x="45251" y="75009"/>
                  <a:pt x="48220" y="75009"/>
                </a:cubicBezTo>
                <a:lnTo>
                  <a:pt x="53578" y="75009"/>
                </a:lnTo>
                <a:lnTo>
                  <a:pt x="53578" y="60722"/>
                </a:lnTo>
                <a:lnTo>
                  <a:pt x="48220" y="60722"/>
                </a:lnTo>
                <a:cubicBezTo>
                  <a:pt x="45251" y="60722"/>
                  <a:pt x="42863" y="58333"/>
                  <a:pt x="42863" y="55364"/>
                </a:cubicBezTo>
                <a:cubicBezTo>
                  <a:pt x="42863" y="52395"/>
                  <a:pt x="45251" y="50006"/>
                  <a:pt x="48220" y="50006"/>
                </a:cubicBezTo>
                <a:close/>
              </a:path>
            </a:pathLst>
          </a:custGeom>
          <a:solidFill>
            <a:srgbClr val="C8A464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7" name="Text 46">
            <a:extLst>
              <a:ext uri="{FF2B5EF4-FFF2-40B4-BE49-F238E27FC236}">
                <a16:creationId xmlns:a16="http://schemas.microsoft.com/office/drawing/2014/main" id="{8DCDB6C1-EC9F-F182-3FA1-61A438DB44F8}"/>
              </a:ext>
            </a:extLst>
          </p:cNvPr>
          <p:cNvSpPr/>
          <p:nvPr/>
        </p:nvSpPr>
        <p:spPr>
          <a:xfrm>
            <a:off x="4575125" y="5305425"/>
            <a:ext cx="3267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Label Encoding avec sauvegarde des encoders</a:t>
            </a:r>
            <a:endParaRPr lang="en-US" sz="1600" dirty="0"/>
          </a:p>
        </p:txBody>
      </p:sp>
      <p:sp>
        <p:nvSpPr>
          <p:cNvPr id="48" name="Shape 47">
            <a:extLst>
              <a:ext uri="{FF2B5EF4-FFF2-40B4-BE49-F238E27FC236}">
                <a16:creationId xmlns:a16="http://schemas.microsoft.com/office/drawing/2014/main" id="{DAE15011-349C-B09A-1AC2-7397EAC8387B}"/>
              </a:ext>
            </a:extLst>
          </p:cNvPr>
          <p:cNvSpPr/>
          <p:nvPr/>
        </p:nvSpPr>
        <p:spPr>
          <a:xfrm>
            <a:off x="8107263" y="1033462"/>
            <a:ext cx="3695700" cy="4581525"/>
          </a:xfrm>
          <a:custGeom>
            <a:avLst/>
            <a:gdLst/>
            <a:ahLst/>
            <a:cxnLst/>
            <a:rect l="l" t="t" r="r" b="b"/>
            <a:pathLst>
              <a:path w="3695700" h="4581525">
                <a:moveTo>
                  <a:pt x="114308" y="0"/>
                </a:moveTo>
                <a:lnTo>
                  <a:pt x="3581392" y="0"/>
                </a:lnTo>
                <a:cubicBezTo>
                  <a:pt x="3644523" y="0"/>
                  <a:pt x="3695700" y="51177"/>
                  <a:pt x="3695700" y="114308"/>
                </a:cubicBezTo>
                <a:lnTo>
                  <a:pt x="3695700" y="4467217"/>
                </a:lnTo>
                <a:cubicBezTo>
                  <a:pt x="3695700" y="4530348"/>
                  <a:pt x="3644523" y="4581525"/>
                  <a:pt x="3581392" y="4581525"/>
                </a:cubicBezTo>
                <a:lnTo>
                  <a:pt x="114308" y="4581525"/>
                </a:lnTo>
                <a:cubicBezTo>
                  <a:pt x="51177" y="4581525"/>
                  <a:pt x="0" y="4530348"/>
                  <a:pt x="0" y="446721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9" name="Shape 48">
            <a:extLst>
              <a:ext uri="{FF2B5EF4-FFF2-40B4-BE49-F238E27FC236}">
                <a16:creationId xmlns:a16="http://schemas.microsoft.com/office/drawing/2014/main" id="{15EA15B4-AA43-B53B-C00E-2693CA9F8999}"/>
              </a:ext>
            </a:extLst>
          </p:cNvPr>
          <p:cNvSpPr/>
          <p:nvPr/>
        </p:nvSpPr>
        <p:spPr>
          <a:xfrm>
            <a:off x="8264426" y="1190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B05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0" name="Shape 49">
            <a:extLst>
              <a:ext uri="{FF2B5EF4-FFF2-40B4-BE49-F238E27FC236}">
                <a16:creationId xmlns:a16="http://schemas.microsoft.com/office/drawing/2014/main" id="{24C4E3DD-284B-6146-56C7-B54DD56760A8}"/>
              </a:ext>
            </a:extLst>
          </p:cNvPr>
          <p:cNvSpPr/>
          <p:nvPr/>
        </p:nvSpPr>
        <p:spPr>
          <a:xfrm>
            <a:off x="8360866" y="1295400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64294" y="21431"/>
                </a:moveTo>
                <a:cubicBezTo>
                  <a:pt x="28798" y="21431"/>
                  <a:pt x="0" y="50229"/>
                  <a:pt x="0" y="85725"/>
                </a:cubicBezTo>
                <a:cubicBezTo>
                  <a:pt x="0" y="121221"/>
                  <a:pt x="28798" y="150019"/>
                  <a:pt x="64294" y="150019"/>
                </a:cubicBezTo>
                <a:lnTo>
                  <a:pt x="128588" y="150019"/>
                </a:lnTo>
                <a:cubicBezTo>
                  <a:pt x="164083" y="150019"/>
                  <a:pt x="192881" y="121221"/>
                  <a:pt x="192881" y="85725"/>
                </a:cubicBezTo>
                <a:cubicBezTo>
                  <a:pt x="192881" y="50229"/>
                  <a:pt x="164083" y="21431"/>
                  <a:pt x="128588" y="21431"/>
                </a:cubicBezTo>
                <a:lnTo>
                  <a:pt x="64294" y="21431"/>
                </a:lnTo>
                <a:close/>
                <a:moveTo>
                  <a:pt x="128588" y="53578"/>
                </a:moveTo>
                <a:cubicBezTo>
                  <a:pt x="146330" y="53578"/>
                  <a:pt x="160734" y="67983"/>
                  <a:pt x="160734" y="85725"/>
                </a:cubicBezTo>
                <a:cubicBezTo>
                  <a:pt x="160734" y="103467"/>
                  <a:pt x="146330" y="117872"/>
                  <a:pt x="128588" y="117872"/>
                </a:cubicBezTo>
                <a:cubicBezTo>
                  <a:pt x="110845" y="117872"/>
                  <a:pt x="96441" y="103467"/>
                  <a:pt x="96441" y="85725"/>
                </a:cubicBezTo>
                <a:cubicBezTo>
                  <a:pt x="96441" y="67983"/>
                  <a:pt x="110845" y="53578"/>
                  <a:pt x="128588" y="53578"/>
                </a:cubicBezTo>
                <a:close/>
              </a:path>
            </a:pathLst>
          </a:custGeom>
          <a:solidFill>
            <a:srgbClr val="00B05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1" name="Text 50">
            <a:extLst>
              <a:ext uri="{FF2B5EF4-FFF2-40B4-BE49-F238E27FC236}">
                <a16:creationId xmlns:a16="http://schemas.microsoft.com/office/drawing/2014/main" id="{39558B3D-F3FE-AF8D-962D-EB2AA2037F55}"/>
              </a:ext>
            </a:extLst>
          </p:cNvPr>
          <p:cNvSpPr/>
          <p:nvPr/>
        </p:nvSpPr>
        <p:spPr>
          <a:xfrm>
            <a:off x="8759726" y="1247775"/>
            <a:ext cx="102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Binaires (15)</a:t>
            </a:r>
            <a:endParaRPr lang="en-US" sz="1600" dirty="0"/>
          </a:p>
        </p:txBody>
      </p:sp>
      <p:sp>
        <p:nvSpPr>
          <p:cNvPr id="52" name="Shape 51">
            <a:extLst>
              <a:ext uri="{FF2B5EF4-FFF2-40B4-BE49-F238E27FC236}">
                <a16:creationId xmlns:a16="http://schemas.microsoft.com/office/drawing/2014/main" id="{CE823825-577E-6ABD-FA73-5977479E0F8E}"/>
              </a:ext>
            </a:extLst>
          </p:cNvPr>
          <p:cNvSpPr/>
          <p:nvPr/>
        </p:nvSpPr>
        <p:spPr>
          <a:xfrm>
            <a:off x="8269188" y="16906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3" name="Text 52">
            <a:extLst>
              <a:ext uri="{FF2B5EF4-FFF2-40B4-BE49-F238E27FC236}">
                <a16:creationId xmlns:a16="http://schemas.microsoft.com/office/drawing/2014/main" id="{45FBD5DB-3D79-B6DC-D446-7A2B34CBF28A}"/>
              </a:ext>
            </a:extLst>
          </p:cNvPr>
          <p:cNvSpPr/>
          <p:nvPr/>
        </p:nvSpPr>
        <p:spPr>
          <a:xfrm>
            <a:off x="8264426" y="16859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Jantes aluminium</a:t>
            </a:r>
            <a:endParaRPr lang="en-US" sz="1600" dirty="0"/>
          </a:p>
        </p:txBody>
      </p:sp>
      <p:sp>
        <p:nvSpPr>
          <p:cNvPr id="54" name="Shape 53">
            <a:extLst>
              <a:ext uri="{FF2B5EF4-FFF2-40B4-BE49-F238E27FC236}">
                <a16:creationId xmlns:a16="http://schemas.microsoft.com/office/drawing/2014/main" id="{E27C7150-452F-E72B-EB57-4C23DE9B9782}"/>
              </a:ext>
            </a:extLst>
          </p:cNvPr>
          <p:cNvSpPr/>
          <p:nvPr/>
        </p:nvSpPr>
        <p:spPr>
          <a:xfrm>
            <a:off x="9990088" y="16906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5" name="Text 54">
            <a:extLst>
              <a:ext uri="{FF2B5EF4-FFF2-40B4-BE49-F238E27FC236}">
                <a16:creationId xmlns:a16="http://schemas.microsoft.com/office/drawing/2014/main" id="{FC6E74FC-FFAB-7C47-1EFF-1567D2DE6C52}"/>
              </a:ext>
            </a:extLst>
          </p:cNvPr>
          <p:cNvSpPr/>
          <p:nvPr/>
        </p:nvSpPr>
        <p:spPr>
          <a:xfrm>
            <a:off x="9985325" y="16859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Airbags</a:t>
            </a:r>
            <a:endParaRPr lang="en-US" sz="1600" dirty="0"/>
          </a:p>
        </p:txBody>
      </p:sp>
      <p:sp>
        <p:nvSpPr>
          <p:cNvPr id="56" name="Shape 55">
            <a:extLst>
              <a:ext uri="{FF2B5EF4-FFF2-40B4-BE49-F238E27FC236}">
                <a16:creationId xmlns:a16="http://schemas.microsoft.com/office/drawing/2014/main" id="{349C62CA-D1D7-11F2-30FF-3041CCD65A15}"/>
              </a:ext>
            </a:extLst>
          </p:cNvPr>
          <p:cNvSpPr/>
          <p:nvPr/>
        </p:nvSpPr>
        <p:spPr>
          <a:xfrm>
            <a:off x="8269188" y="20335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7" name="Text 56">
            <a:extLst>
              <a:ext uri="{FF2B5EF4-FFF2-40B4-BE49-F238E27FC236}">
                <a16:creationId xmlns:a16="http://schemas.microsoft.com/office/drawing/2014/main" id="{E5669A2C-4932-5482-CF93-65F73F79D03C}"/>
              </a:ext>
            </a:extLst>
          </p:cNvPr>
          <p:cNvSpPr/>
          <p:nvPr/>
        </p:nvSpPr>
        <p:spPr>
          <a:xfrm>
            <a:off x="8264426" y="20288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Climatisation</a:t>
            </a:r>
            <a:endParaRPr lang="en-US" sz="1600" dirty="0"/>
          </a:p>
        </p:txBody>
      </p:sp>
      <p:sp>
        <p:nvSpPr>
          <p:cNvPr id="58" name="Shape 57">
            <a:extLst>
              <a:ext uri="{FF2B5EF4-FFF2-40B4-BE49-F238E27FC236}">
                <a16:creationId xmlns:a16="http://schemas.microsoft.com/office/drawing/2014/main" id="{D3DDE2C5-727A-9E45-FE19-A425DD476BEE}"/>
              </a:ext>
            </a:extLst>
          </p:cNvPr>
          <p:cNvSpPr/>
          <p:nvPr/>
        </p:nvSpPr>
        <p:spPr>
          <a:xfrm>
            <a:off x="9990088" y="20335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9" name="Text 58">
            <a:extLst>
              <a:ext uri="{FF2B5EF4-FFF2-40B4-BE49-F238E27FC236}">
                <a16:creationId xmlns:a16="http://schemas.microsoft.com/office/drawing/2014/main" id="{E72FE814-B0EC-4DA5-2ADE-0BC825412D81}"/>
              </a:ext>
            </a:extLst>
          </p:cNvPr>
          <p:cNvSpPr/>
          <p:nvPr/>
        </p:nvSpPr>
        <p:spPr>
          <a:xfrm>
            <a:off x="9985325" y="20288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GPS</a:t>
            </a:r>
            <a:endParaRPr lang="en-US" sz="1600" dirty="0"/>
          </a:p>
        </p:txBody>
      </p:sp>
      <p:sp>
        <p:nvSpPr>
          <p:cNvPr id="60" name="Shape 59">
            <a:extLst>
              <a:ext uri="{FF2B5EF4-FFF2-40B4-BE49-F238E27FC236}">
                <a16:creationId xmlns:a16="http://schemas.microsoft.com/office/drawing/2014/main" id="{5C37092D-E2F6-4081-AAE9-D6BAE71C4529}"/>
              </a:ext>
            </a:extLst>
          </p:cNvPr>
          <p:cNvSpPr/>
          <p:nvPr/>
        </p:nvSpPr>
        <p:spPr>
          <a:xfrm>
            <a:off x="8269188" y="23764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1" name="Text 60">
            <a:extLst>
              <a:ext uri="{FF2B5EF4-FFF2-40B4-BE49-F238E27FC236}">
                <a16:creationId xmlns:a16="http://schemas.microsoft.com/office/drawing/2014/main" id="{DD5BB3B2-81A6-EE7E-3431-8998E92A3814}"/>
              </a:ext>
            </a:extLst>
          </p:cNvPr>
          <p:cNvSpPr/>
          <p:nvPr/>
        </p:nvSpPr>
        <p:spPr>
          <a:xfrm>
            <a:off x="8264426" y="23717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Toit ouvrant</a:t>
            </a:r>
            <a:endParaRPr lang="en-US" sz="1600" dirty="0"/>
          </a:p>
        </p:txBody>
      </p:sp>
      <p:sp>
        <p:nvSpPr>
          <p:cNvPr id="62" name="Shape 61">
            <a:extLst>
              <a:ext uri="{FF2B5EF4-FFF2-40B4-BE49-F238E27FC236}">
                <a16:creationId xmlns:a16="http://schemas.microsoft.com/office/drawing/2014/main" id="{39CC0C89-08ED-DF1F-C728-B04F762040C3}"/>
              </a:ext>
            </a:extLst>
          </p:cNvPr>
          <p:cNvSpPr/>
          <p:nvPr/>
        </p:nvSpPr>
        <p:spPr>
          <a:xfrm>
            <a:off x="9990088" y="23764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3" name="Text 62">
            <a:extLst>
              <a:ext uri="{FF2B5EF4-FFF2-40B4-BE49-F238E27FC236}">
                <a16:creationId xmlns:a16="http://schemas.microsoft.com/office/drawing/2014/main" id="{C4521FFF-D9B0-5C6D-58F3-F0BCCCB9D376}"/>
              </a:ext>
            </a:extLst>
          </p:cNvPr>
          <p:cNvSpPr/>
          <p:nvPr/>
        </p:nvSpPr>
        <p:spPr>
          <a:xfrm>
            <a:off x="9985325" y="23717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Sièges cuir</a:t>
            </a:r>
            <a:endParaRPr lang="en-US" sz="1600" dirty="0"/>
          </a:p>
        </p:txBody>
      </p:sp>
      <p:sp>
        <p:nvSpPr>
          <p:cNvPr id="64" name="Shape 63">
            <a:extLst>
              <a:ext uri="{FF2B5EF4-FFF2-40B4-BE49-F238E27FC236}">
                <a16:creationId xmlns:a16="http://schemas.microsoft.com/office/drawing/2014/main" id="{3774D096-2D96-02A3-0303-82769E3FE294}"/>
              </a:ext>
            </a:extLst>
          </p:cNvPr>
          <p:cNvSpPr/>
          <p:nvPr/>
        </p:nvSpPr>
        <p:spPr>
          <a:xfrm>
            <a:off x="8269188" y="27193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5" name="Text 64">
            <a:extLst>
              <a:ext uri="{FF2B5EF4-FFF2-40B4-BE49-F238E27FC236}">
                <a16:creationId xmlns:a16="http://schemas.microsoft.com/office/drawing/2014/main" id="{6400C7B5-5DAA-E2BD-A9B3-55B1BC37F0FD}"/>
              </a:ext>
            </a:extLst>
          </p:cNvPr>
          <p:cNvSpPr/>
          <p:nvPr/>
        </p:nvSpPr>
        <p:spPr>
          <a:xfrm>
            <a:off x="8264426" y="27146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Radar recul</a:t>
            </a:r>
            <a:endParaRPr lang="en-US" sz="1600" dirty="0"/>
          </a:p>
        </p:txBody>
      </p:sp>
      <p:sp>
        <p:nvSpPr>
          <p:cNvPr id="66" name="Shape 65">
            <a:extLst>
              <a:ext uri="{FF2B5EF4-FFF2-40B4-BE49-F238E27FC236}">
                <a16:creationId xmlns:a16="http://schemas.microsoft.com/office/drawing/2014/main" id="{9472A07D-1188-07F4-1E25-37DCF9A77078}"/>
              </a:ext>
            </a:extLst>
          </p:cNvPr>
          <p:cNvSpPr/>
          <p:nvPr/>
        </p:nvSpPr>
        <p:spPr>
          <a:xfrm>
            <a:off x="9990088" y="27193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7" name="Text 66">
            <a:extLst>
              <a:ext uri="{FF2B5EF4-FFF2-40B4-BE49-F238E27FC236}">
                <a16:creationId xmlns:a16="http://schemas.microsoft.com/office/drawing/2014/main" id="{739C7334-FFBD-D118-D5DF-CEDE056DE46F}"/>
              </a:ext>
            </a:extLst>
          </p:cNvPr>
          <p:cNvSpPr/>
          <p:nvPr/>
        </p:nvSpPr>
        <p:spPr>
          <a:xfrm>
            <a:off x="9985325" y="27146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Caméra recul</a:t>
            </a:r>
            <a:endParaRPr lang="en-US" sz="1600" dirty="0"/>
          </a:p>
        </p:txBody>
      </p:sp>
      <p:sp>
        <p:nvSpPr>
          <p:cNvPr id="68" name="Shape 67">
            <a:extLst>
              <a:ext uri="{FF2B5EF4-FFF2-40B4-BE49-F238E27FC236}">
                <a16:creationId xmlns:a16="http://schemas.microsoft.com/office/drawing/2014/main" id="{ACD4EC1F-C157-D618-6E36-8D32596B173D}"/>
              </a:ext>
            </a:extLst>
          </p:cNvPr>
          <p:cNvSpPr/>
          <p:nvPr/>
        </p:nvSpPr>
        <p:spPr>
          <a:xfrm>
            <a:off x="8269188" y="30622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9" name="Text 68">
            <a:extLst>
              <a:ext uri="{FF2B5EF4-FFF2-40B4-BE49-F238E27FC236}">
                <a16:creationId xmlns:a16="http://schemas.microsoft.com/office/drawing/2014/main" id="{B11E3F2D-80CE-6112-673B-15230ABA7060}"/>
              </a:ext>
            </a:extLst>
          </p:cNvPr>
          <p:cNvSpPr/>
          <p:nvPr/>
        </p:nvSpPr>
        <p:spPr>
          <a:xfrm>
            <a:off x="8264426" y="30575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Vitres électriques</a:t>
            </a:r>
            <a:endParaRPr lang="en-US" sz="1600" dirty="0"/>
          </a:p>
        </p:txBody>
      </p:sp>
      <p:sp>
        <p:nvSpPr>
          <p:cNvPr id="70" name="Shape 69">
            <a:extLst>
              <a:ext uri="{FF2B5EF4-FFF2-40B4-BE49-F238E27FC236}">
                <a16:creationId xmlns:a16="http://schemas.microsoft.com/office/drawing/2014/main" id="{3A65893D-30DA-C7B9-011C-42CAF19F50FF}"/>
              </a:ext>
            </a:extLst>
          </p:cNvPr>
          <p:cNvSpPr/>
          <p:nvPr/>
        </p:nvSpPr>
        <p:spPr>
          <a:xfrm>
            <a:off x="9990088" y="30622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1" name="Text 70">
            <a:extLst>
              <a:ext uri="{FF2B5EF4-FFF2-40B4-BE49-F238E27FC236}">
                <a16:creationId xmlns:a16="http://schemas.microsoft.com/office/drawing/2014/main" id="{4CB16BBB-AAB4-75C3-43FA-78C876C6D628}"/>
              </a:ext>
            </a:extLst>
          </p:cNvPr>
          <p:cNvSpPr/>
          <p:nvPr/>
        </p:nvSpPr>
        <p:spPr>
          <a:xfrm>
            <a:off x="9985325" y="30575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ABS</a:t>
            </a:r>
            <a:endParaRPr lang="en-US" sz="1600" dirty="0"/>
          </a:p>
        </p:txBody>
      </p:sp>
      <p:sp>
        <p:nvSpPr>
          <p:cNvPr id="72" name="Shape 71">
            <a:extLst>
              <a:ext uri="{FF2B5EF4-FFF2-40B4-BE49-F238E27FC236}">
                <a16:creationId xmlns:a16="http://schemas.microsoft.com/office/drawing/2014/main" id="{49F6DD07-2072-2EEC-B1A8-5F54FD36F085}"/>
              </a:ext>
            </a:extLst>
          </p:cNvPr>
          <p:cNvSpPr/>
          <p:nvPr/>
        </p:nvSpPr>
        <p:spPr>
          <a:xfrm>
            <a:off x="8269188" y="34051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3" name="Text 72">
            <a:extLst>
              <a:ext uri="{FF2B5EF4-FFF2-40B4-BE49-F238E27FC236}">
                <a16:creationId xmlns:a16="http://schemas.microsoft.com/office/drawing/2014/main" id="{E9AEF283-5AC7-75FA-0776-9E96454C82A7}"/>
              </a:ext>
            </a:extLst>
          </p:cNvPr>
          <p:cNvSpPr/>
          <p:nvPr/>
        </p:nvSpPr>
        <p:spPr>
          <a:xfrm>
            <a:off x="8264426" y="34004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ESP</a:t>
            </a:r>
            <a:endParaRPr lang="en-US" sz="1600" dirty="0"/>
          </a:p>
        </p:txBody>
      </p:sp>
      <p:sp>
        <p:nvSpPr>
          <p:cNvPr id="74" name="Shape 73">
            <a:extLst>
              <a:ext uri="{FF2B5EF4-FFF2-40B4-BE49-F238E27FC236}">
                <a16:creationId xmlns:a16="http://schemas.microsoft.com/office/drawing/2014/main" id="{5E8DC422-7A58-508F-F700-9935D3EAB23B}"/>
              </a:ext>
            </a:extLst>
          </p:cNvPr>
          <p:cNvSpPr/>
          <p:nvPr/>
        </p:nvSpPr>
        <p:spPr>
          <a:xfrm>
            <a:off x="9990088" y="3405188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5" name="Text 74">
            <a:extLst>
              <a:ext uri="{FF2B5EF4-FFF2-40B4-BE49-F238E27FC236}">
                <a16:creationId xmlns:a16="http://schemas.microsoft.com/office/drawing/2014/main" id="{A67D27FC-FAC9-5D27-A7C5-1D1A2BE05601}"/>
              </a:ext>
            </a:extLst>
          </p:cNvPr>
          <p:cNvSpPr/>
          <p:nvPr/>
        </p:nvSpPr>
        <p:spPr>
          <a:xfrm>
            <a:off x="9985325" y="34004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Régulateur vitesse</a:t>
            </a:r>
            <a:endParaRPr lang="en-US" sz="1600" dirty="0"/>
          </a:p>
        </p:txBody>
      </p:sp>
      <p:sp>
        <p:nvSpPr>
          <p:cNvPr id="76" name="Shape 75">
            <a:extLst>
              <a:ext uri="{FF2B5EF4-FFF2-40B4-BE49-F238E27FC236}">
                <a16:creationId xmlns:a16="http://schemas.microsoft.com/office/drawing/2014/main" id="{907CD376-3C6F-46A4-CA4F-C17FE84460F4}"/>
              </a:ext>
            </a:extLst>
          </p:cNvPr>
          <p:cNvSpPr/>
          <p:nvPr/>
        </p:nvSpPr>
        <p:spPr>
          <a:xfrm>
            <a:off x="8269188" y="3748087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7" name="Text 76">
            <a:extLst>
              <a:ext uri="{FF2B5EF4-FFF2-40B4-BE49-F238E27FC236}">
                <a16:creationId xmlns:a16="http://schemas.microsoft.com/office/drawing/2014/main" id="{DA546F30-0758-3E2F-0B0B-8454F747DE01}"/>
              </a:ext>
            </a:extLst>
          </p:cNvPr>
          <p:cNvSpPr/>
          <p:nvPr/>
        </p:nvSpPr>
        <p:spPr>
          <a:xfrm>
            <a:off x="8264426" y="37433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Limiteur vitesse</a:t>
            </a:r>
            <a:endParaRPr lang="en-US" sz="1600" dirty="0"/>
          </a:p>
        </p:txBody>
      </p:sp>
      <p:sp>
        <p:nvSpPr>
          <p:cNvPr id="78" name="Shape 77">
            <a:extLst>
              <a:ext uri="{FF2B5EF4-FFF2-40B4-BE49-F238E27FC236}">
                <a16:creationId xmlns:a16="http://schemas.microsoft.com/office/drawing/2014/main" id="{CCC64167-3306-ADAD-1265-EE50DC5D7F35}"/>
              </a:ext>
            </a:extLst>
          </p:cNvPr>
          <p:cNvSpPr/>
          <p:nvPr/>
        </p:nvSpPr>
        <p:spPr>
          <a:xfrm>
            <a:off x="9990088" y="3748087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9" name="Text 78">
            <a:extLst>
              <a:ext uri="{FF2B5EF4-FFF2-40B4-BE49-F238E27FC236}">
                <a16:creationId xmlns:a16="http://schemas.microsoft.com/office/drawing/2014/main" id="{B3E56F62-CFE3-A736-D9A5-321119492B3E}"/>
              </a:ext>
            </a:extLst>
          </p:cNvPr>
          <p:cNvSpPr/>
          <p:nvPr/>
        </p:nvSpPr>
        <p:spPr>
          <a:xfrm>
            <a:off x="9985325" y="37433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CD/MP3/BT</a:t>
            </a:r>
            <a:endParaRPr lang="en-US" sz="1600" dirty="0"/>
          </a:p>
        </p:txBody>
      </p:sp>
      <p:sp>
        <p:nvSpPr>
          <p:cNvPr id="80" name="Shape 79">
            <a:extLst>
              <a:ext uri="{FF2B5EF4-FFF2-40B4-BE49-F238E27FC236}">
                <a16:creationId xmlns:a16="http://schemas.microsoft.com/office/drawing/2014/main" id="{D192ADDE-E17F-D39F-68C7-75FB86C551BD}"/>
              </a:ext>
            </a:extLst>
          </p:cNvPr>
          <p:cNvSpPr/>
          <p:nvPr/>
        </p:nvSpPr>
        <p:spPr>
          <a:xfrm>
            <a:off x="8269188" y="4090987"/>
            <a:ext cx="1657350" cy="276225"/>
          </a:xfrm>
          <a:custGeom>
            <a:avLst/>
            <a:gdLst/>
            <a:ahLst/>
            <a:cxnLst/>
            <a:rect l="l" t="t" r="r" b="b"/>
            <a:pathLst>
              <a:path w="1657350" h="276225">
                <a:moveTo>
                  <a:pt x="38100" y="0"/>
                </a:moveTo>
                <a:lnTo>
                  <a:pt x="1619250" y="0"/>
                </a:lnTo>
                <a:cubicBezTo>
                  <a:pt x="1640292" y="0"/>
                  <a:pt x="1657350" y="17058"/>
                  <a:pt x="1657350" y="38100"/>
                </a:cubicBezTo>
                <a:lnTo>
                  <a:pt x="1657350" y="238125"/>
                </a:lnTo>
                <a:cubicBezTo>
                  <a:pt x="1657350" y="259167"/>
                  <a:pt x="1640292" y="276225"/>
                  <a:pt x="161925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81" name="Text 80">
            <a:extLst>
              <a:ext uri="{FF2B5EF4-FFF2-40B4-BE49-F238E27FC236}">
                <a16:creationId xmlns:a16="http://schemas.microsoft.com/office/drawing/2014/main" id="{C82B8D21-2CA7-485C-1012-520E20651125}"/>
              </a:ext>
            </a:extLst>
          </p:cNvPr>
          <p:cNvSpPr/>
          <p:nvPr/>
        </p:nvSpPr>
        <p:spPr>
          <a:xfrm>
            <a:off x="8264426" y="4086225"/>
            <a:ext cx="17145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Ordinateur bord</a:t>
            </a:r>
            <a:endParaRPr lang="en-US" sz="1600" dirty="0"/>
          </a:p>
        </p:txBody>
      </p:sp>
      <p:sp>
        <p:nvSpPr>
          <p:cNvPr id="82" name="Shape 81">
            <a:extLst>
              <a:ext uri="{FF2B5EF4-FFF2-40B4-BE49-F238E27FC236}">
                <a16:creationId xmlns:a16="http://schemas.microsoft.com/office/drawing/2014/main" id="{A50823BD-6420-C56B-0D48-71B191D53624}"/>
              </a:ext>
            </a:extLst>
          </p:cNvPr>
          <p:cNvSpPr/>
          <p:nvPr/>
        </p:nvSpPr>
        <p:spPr>
          <a:xfrm>
            <a:off x="8278713" y="53149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0006" y="35719"/>
                </a:moveTo>
                <a:cubicBezTo>
                  <a:pt x="50006" y="31776"/>
                  <a:pt x="53207" y="28575"/>
                  <a:pt x="57150" y="28575"/>
                </a:cubicBezTo>
                <a:cubicBezTo>
                  <a:pt x="61093" y="28575"/>
                  <a:pt x="64294" y="31776"/>
                  <a:pt x="64294" y="35719"/>
                </a:cubicBezTo>
                <a:cubicBezTo>
                  <a:pt x="64294" y="39661"/>
                  <a:pt x="61093" y="42863"/>
                  <a:pt x="57150" y="42863"/>
                </a:cubicBezTo>
                <a:cubicBezTo>
                  <a:pt x="53207" y="42863"/>
                  <a:pt x="50006" y="39661"/>
                  <a:pt x="50006" y="35719"/>
                </a:cubicBezTo>
                <a:close/>
                <a:moveTo>
                  <a:pt x="48220" y="50006"/>
                </a:moveTo>
                <a:lnTo>
                  <a:pt x="58936" y="50006"/>
                </a:lnTo>
                <a:cubicBezTo>
                  <a:pt x="61905" y="50006"/>
                  <a:pt x="64294" y="52395"/>
                  <a:pt x="64294" y="55364"/>
                </a:cubicBezTo>
                <a:lnTo>
                  <a:pt x="64294" y="75009"/>
                </a:lnTo>
                <a:lnTo>
                  <a:pt x="66080" y="75009"/>
                </a:lnTo>
                <a:cubicBezTo>
                  <a:pt x="69049" y="75009"/>
                  <a:pt x="71438" y="77398"/>
                  <a:pt x="71438" y="80367"/>
                </a:cubicBezTo>
                <a:cubicBezTo>
                  <a:pt x="71438" y="83336"/>
                  <a:pt x="69049" y="85725"/>
                  <a:pt x="66080" y="85725"/>
                </a:cubicBezTo>
                <a:lnTo>
                  <a:pt x="48220" y="85725"/>
                </a:lnTo>
                <a:cubicBezTo>
                  <a:pt x="45251" y="85725"/>
                  <a:pt x="42863" y="83336"/>
                  <a:pt x="42863" y="80367"/>
                </a:cubicBezTo>
                <a:cubicBezTo>
                  <a:pt x="42863" y="77398"/>
                  <a:pt x="45251" y="75009"/>
                  <a:pt x="48220" y="75009"/>
                </a:cubicBezTo>
                <a:lnTo>
                  <a:pt x="53578" y="75009"/>
                </a:lnTo>
                <a:lnTo>
                  <a:pt x="53578" y="60722"/>
                </a:lnTo>
                <a:lnTo>
                  <a:pt x="48220" y="60722"/>
                </a:lnTo>
                <a:cubicBezTo>
                  <a:pt x="45251" y="60722"/>
                  <a:pt x="42863" y="58333"/>
                  <a:pt x="42863" y="55364"/>
                </a:cubicBezTo>
                <a:cubicBezTo>
                  <a:pt x="42863" y="52395"/>
                  <a:pt x="45251" y="50006"/>
                  <a:pt x="48220" y="50006"/>
                </a:cubicBezTo>
                <a:close/>
              </a:path>
            </a:pathLst>
          </a:custGeom>
          <a:solidFill>
            <a:srgbClr val="C8A464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3" name="Text 82">
            <a:extLst>
              <a:ext uri="{FF2B5EF4-FFF2-40B4-BE49-F238E27FC236}">
                <a16:creationId xmlns:a16="http://schemas.microsoft.com/office/drawing/2014/main" id="{CFA28D16-1AD7-D646-2B9C-9B1B8B6C8DA9}"/>
              </a:ext>
            </a:extLst>
          </p:cNvPr>
          <p:cNvSpPr/>
          <p:nvPr/>
        </p:nvSpPr>
        <p:spPr>
          <a:xfrm>
            <a:off x="8435876" y="5305425"/>
            <a:ext cx="3267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Valeurs: 0 (non équipé) ou 1 (équipé)</a:t>
            </a:r>
            <a:endParaRPr lang="en-US" sz="1600" dirty="0"/>
          </a:p>
        </p:txBody>
      </p:sp>
      <p:sp>
        <p:nvSpPr>
          <p:cNvPr id="84" name="Shape 83">
            <a:extLst>
              <a:ext uri="{FF2B5EF4-FFF2-40B4-BE49-F238E27FC236}">
                <a16:creationId xmlns:a16="http://schemas.microsoft.com/office/drawing/2014/main" id="{10E8FF51-37CE-A00A-09BE-1EE1D670F7C1}"/>
              </a:ext>
            </a:extLst>
          </p:cNvPr>
          <p:cNvSpPr/>
          <p:nvPr/>
        </p:nvSpPr>
        <p:spPr>
          <a:xfrm>
            <a:off x="385763" y="5738813"/>
            <a:ext cx="11420475" cy="733425"/>
          </a:xfrm>
          <a:custGeom>
            <a:avLst/>
            <a:gdLst/>
            <a:ahLst/>
            <a:cxnLst/>
            <a:rect l="l" t="t" r="r" b="b"/>
            <a:pathLst>
              <a:path w="11420475" h="733425">
                <a:moveTo>
                  <a:pt x="114297" y="0"/>
                </a:moveTo>
                <a:lnTo>
                  <a:pt x="11306178" y="0"/>
                </a:lnTo>
                <a:cubicBezTo>
                  <a:pt x="11369303" y="0"/>
                  <a:pt x="11420475" y="51172"/>
                  <a:pt x="11420475" y="114297"/>
                </a:cubicBezTo>
                <a:lnTo>
                  <a:pt x="11420475" y="619128"/>
                </a:lnTo>
                <a:cubicBezTo>
                  <a:pt x="11420475" y="682253"/>
                  <a:pt x="11369303" y="733425"/>
                  <a:pt x="11306178" y="733425"/>
                </a:cubicBezTo>
                <a:lnTo>
                  <a:pt x="114297" y="733425"/>
                </a:lnTo>
                <a:cubicBezTo>
                  <a:pt x="51172" y="733425"/>
                  <a:pt x="0" y="682253"/>
                  <a:pt x="0" y="61912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00B050">
              <a:alpha val="10196"/>
            </a:srgbClr>
          </a:solidFill>
          <a:ln w="12700">
            <a:solidFill>
              <a:srgbClr val="C8A46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85" name="Text 84">
            <a:extLst>
              <a:ext uri="{FF2B5EF4-FFF2-40B4-BE49-F238E27FC236}">
                <a16:creationId xmlns:a16="http://schemas.microsoft.com/office/drawing/2014/main" id="{11C9B257-D22F-753F-87A1-568F6025D584}"/>
              </a:ext>
            </a:extLst>
          </p:cNvPr>
          <p:cNvSpPr/>
          <p:nvPr/>
        </p:nvSpPr>
        <p:spPr>
          <a:xfrm>
            <a:off x="1185416" y="5857875"/>
            <a:ext cx="1047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0D9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27</a:t>
            </a:r>
            <a:endParaRPr lang="en-US" sz="1600" dirty="0">
              <a:solidFill>
                <a:srgbClr val="00D9C0"/>
              </a:solidFill>
            </a:endParaRPr>
          </a:p>
        </p:txBody>
      </p:sp>
      <p:sp>
        <p:nvSpPr>
          <p:cNvPr id="86" name="Text 85">
            <a:extLst>
              <a:ext uri="{FF2B5EF4-FFF2-40B4-BE49-F238E27FC236}">
                <a16:creationId xmlns:a16="http://schemas.microsoft.com/office/drawing/2014/main" id="{98BA3640-35D6-74B5-12CC-FA97A1CBC357}"/>
              </a:ext>
            </a:extLst>
          </p:cNvPr>
          <p:cNvSpPr/>
          <p:nvPr/>
        </p:nvSpPr>
        <p:spPr>
          <a:xfrm>
            <a:off x="1209229" y="6162675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 Totales</a:t>
            </a:r>
            <a:endParaRPr lang="en-US" sz="1600" dirty="0"/>
          </a:p>
        </p:txBody>
      </p:sp>
      <p:sp>
        <p:nvSpPr>
          <p:cNvPr id="87" name="Shape 86">
            <a:extLst>
              <a:ext uri="{FF2B5EF4-FFF2-40B4-BE49-F238E27FC236}">
                <a16:creationId xmlns:a16="http://schemas.microsoft.com/office/drawing/2014/main" id="{1827B5F2-62C2-A3BF-C07B-54FACC0BF3B2}"/>
              </a:ext>
            </a:extLst>
          </p:cNvPr>
          <p:cNvSpPr/>
          <p:nvPr/>
        </p:nvSpPr>
        <p:spPr>
          <a:xfrm>
            <a:off x="3653582" y="5915025"/>
            <a:ext cx="9525" cy="381000"/>
          </a:xfrm>
          <a:custGeom>
            <a:avLst/>
            <a:gdLst/>
            <a:ahLst/>
            <a:cxnLst/>
            <a:rect l="l" t="t" r="r" b="b"/>
            <a:pathLst>
              <a:path w="9525" h="381000">
                <a:moveTo>
                  <a:pt x="0" y="0"/>
                </a:moveTo>
                <a:lnTo>
                  <a:pt x="9525" y="0"/>
                </a:lnTo>
                <a:lnTo>
                  <a:pt x="9525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8" name="Text 87">
            <a:extLst>
              <a:ext uri="{FF2B5EF4-FFF2-40B4-BE49-F238E27FC236}">
                <a16:creationId xmlns:a16="http://schemas.microsoft.com/office/drawing/2014/main" id="{8E7BADFB-A96E-81DE-B443-FB658E42D94B}"/>
              </a:ext>
            </a:extLst>
          </p:cNvPr>
          <p:cNvSpPr/>
          <p:nvPr/>
        </p:nvSpPr>
        <p:spPr>
          <a:xfrm>
            <a:off x="5081588" y="5857875"/>
            <a:ext cx="1619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0D9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StandardScaler</a:t>
            </a:r>
            <a:endParaRPr lang="en-US" sz="1600" dirty="0">
              <a:solidFill>
                <a:srgbClr val="00D9C0"/>
              </a:solidFill>
            </a:endParaRPr>
          </a:p>
        </p:txBody>
      </p:sp>
      <p:sp>
        <p:nvSpPr>
          <p:cNvPr id="89" name="Text 88">
            <a:extLst>
              <a:ext uri="{FF2B5EF4-FFF2-40B4-BE49-F238E27FC236}">
                <a16:creationId xmlns:a16="http://schemas.microsoft.com/office/drawing/2014/main" id="{D84CDA8D-EAA8-E415-1A14-2258D7C72AD0}"/>
              </a:ext>
            </a:extLst>
          </p:cNvPr>
          <p:cNvSpPr/>
          <p:nvPr/>
        </p:nvSpPr>
        <p:spPr>
          <a:xfrm>
            <a:off x="5105400" y="6162675"/>
            <a:ext cx="157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Normalisation</a:t>
            </a:r>
            <a:endParaRPr lang="en-US" sz="1600" dirty="0"/>
          </a:p>
        </p:txBody>
      </p:sp>
      <p:sp>
        <p:nvSpPr>
          <p:cNvPr id="90" name="Shape 89">
            <a:extLst>
              <a:ext uri="{FF2B5EF4-FFF2-40B4-BE49-F238E27FC236}">
                <a16:creationId xmlns:a16="http://schemas.microsoft.com/office/drawing/2014/main" id="{7AEA6BD9-660F-2E54-D306-2C4D3278E8D0}"/>
              </a:ext>
            </a:extLst>
          </p:cNvPr>
          <p:cNvSpPr/>
          <p:nvPr/>
        </p:nvSpPr>
        <p:spPr>
          <a:xfrm>
            <a:off x="8117235" y="5915025"/>
            <a:ext cx="9525" cy="381000"/>
          </a:xfrm>
          <a:custGeom>
            <a:avLst/>
            <a:gdLst/>
            <a:ahLst/>
            <a:cxnLst/>
            <a:rect l="l" t="t" r="r" b="b"/>
            <a:pathLst>
              <a:path w="9525" h="381000">
                <a:moveTo>
                  <a:pt x="0" y="0"/>
                </a:moveTo>
                <a:lnTo>
                  <a:pt x="9525" y="0"/>
                </a:lnTo>
                <a:lnTo>
                  <a:pt x="9525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1" name="Text 90">
            <a:extLst>
              <a:ext uri="{FF2B5EF4-FFF2-40B4-BE49-F238E27FC236}">
                <a16:creationId xmlns:a16="http://schemas.microsoft.com/office/drawing/2014/main" id="{2036610A-DB3A-B846-BF34-736A5CFBC0C6}"/>
              </a:ext>
            </a:extLst>
          </p:cNvPr>
          <p:cNvSpPr/>
          <p:nvPr/>
        </p:nvSpPr>
        <p:spPr>
          <a:xfrm>
            <a:off x="9545241" y="5857875"/>
            <a:ext cx="1457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0D9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LabelEncoder</a:t>
            </a:r>
            <a:endParaRPr lang="en-US" sz="1600" dirty="0">
              <a:solidFill>
                <a:srgbClr val="00D9C0"/>
              </a:solidFill>
            </a:endParaRPr>
          </a:p>
        </p:txBody>
      </p:sp>
      <p:sp>
        <p:nvSpPr>
          <p:cNvPr id="92" name="Text 91">
            <a:extLst>
              <a:ext uri="{FF2B5EF4-FFF2-40B4-BE49-F238E27FC236}">
                <a16:creationId xmlns:a16="http://schemas.microsoft.com/office/drawing/2014/main" id="{21C60F2A-F50F-6E7D-14D9-F9CCCD1BC6B0}"/>
              </a:ext>
            </a:extLst>
          </p:cNvPr>
          <p:cNvSpPr/>
          <p:nvPr/>
        </p:nvSpPr>
        <p:spPr>
          <a:xfrm>
            <a:off x="9569053" y="6162675"/>
            <a:ext cx="1409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Encodage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828110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3940" y="363940"/>
            <a:ext cx="11536907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kern="0" spc="57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RÉSULTATS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3940" y="655093"/>
            <a:ext cx="11627893" cy="363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9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Résultats et Performance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8490" y="1169158"/>
            <a:ext cx="2747749" cy="1155510"/>
          </a:xfrm>
          <a:custGeom>
            <a:avLst/>
            <a:gdLst/>
            <a:ahLst/>
            <a:cxnLst/>
            <a:rect l="l" t="t" r="r" b="b"/>
            <a:pathLst>
              <a:path w="2747749" h="1155510">
                <a:moveTo>
                  <a:pt x="109184" y="0"/>
                </a:moveTo>
                <a:lnTo>
                  <a:pt x="2638565" y="0"/>
                </a:lnTo>
                <a:cubicBezTo>
                  <a:pt x="2698825" y="0"/>
                  <a:pt x="2747749" y="48924"/>
                  <a:pt x="2747749" y="109184"/>
                </a:cubicBezTo>
                <a:lnTo>
                  <a:pt x="2747749" y="1046326"/>
                </a:lnTo>
                <a:cubicBezTo>
                  <a:pt x="2747749" y="1106627"/>
                  <a:pt x="2698866" y="1155510"/>
                  <a:pt x="2638565" y="1155510"/>
                </a:cubicBezTo>
                <a:lnTo>
                  <a:pt x="109184" y="1155510"/>
                </a:lnTo>
                <a:cubicBezTo>
                  <a:pt x="48924" y="1155510"/>
                  <a:pt x="0" y="1106587"/>
                  <a:pt x="0" y="1046326"/>
                </a:cubicBezTo>
                <a:lnTo>
                  <a:pt x="0" y="109184"/>
                </a:lnTo>
                <a:cubicBezTo>
                  <a:pt x="0" y="48883"/>
                  <a:pt x="48883" y="0"/>
                  <a:pt x="10918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dirty="0"/>
          </a:p>
        </p:txBody>
      </p:sp>
      <p:sp>
        <p:nvSpPr>
          <p:cNvPr id="5" name="Shape 3"/>
          <p:cNvSpPr/>
          <p:nvPr/>
        </p:nvSpPr>
        <p:spPr>
          <a:xfrm>
            <a:off x="1608588" y="1319284"/>
            <a:ext cx="272955" cy="272955"/>
          </a:xfrm>
          <a:custGeom>
            <a:avLst/>
            <a:gdLst/>
            <a:ahLst/>
            <a:cxnLst/>
            <a:rect l="l" t="t" r="r" b="b"/>
            <a:pathLst>
              <a:path w="272955" h="272955">
                <a:moveTo>
                  <a:pt x="76929" y="0"/>
                </a:moveTo>
                <a:lnTo>
                  <a:pt x="196347" y="0"/>
                </a:lnTo>
                <a:cubicBezTo>
                  <a:pt x="210474" y="0"/>
                  <a:pt x="221989" y="11622"/>
                  <a:pt x="221456" y="25696"/>
                </a:cubicBezTo>
                <a:cubicBezTo>
                  <a:pt x="221350" y="28522"/>
                  <a:pt x="221243" y="31347"/>
                  <a:pt x="221083" y="34119"/>
                </a:cubicBezTo>
                <a:lnTo>
                  <a:pt x="247526" y="34119"/>
                </a:lnTo>
                <a:cubicBezTo>
                  <a:pt x="261440" y="34119"/>
                  <a:pt x="273702" y="45635"/>
                  <a:pt x="272635" y="60669"/>
                </a:cubicBezTo>
                <a:cubicBezTo>
                  <a:pt x="268637" y="115953"/>
                  <a:pt x="240382" y="146340"/>
                  <a:pt x="209728" y="162227"/>
                </a:cubicBezTo>
                <a:cubicBezTo>
                  <a:pt x="201304" y="166599"/>
                  <a:pt x="192721" y="169851"/>
                  <a:pt x="184565" y="172250"/>
                </a:cubicBezTo>
                <a:cubicBezTo>
                  <a:pt x="173796" y="187497"/>
                  <a:pt x="162600" y="195547"/>
                  <a:pt x="153697" y="199865"/>
                </a:cubicBezTo>
                <a:lnTo>
                  <a:pt x="153697" y="238836"/>
                </a:lnTo>
                <a:lnTo>
                  <a:pt x="187817" y="238836"/>
                </a:lnTo>
                <a:cubicBezTo>
                  <a:pt x="197253" y="238836"/>
                  <a:pt x="204876" y="246459"/>
                  <a:pt x="204876" y="255896"/>
                </a:cubicBezTo>
                <a:cubicBezTo>
                  <a:pt x="204876" y="265332"/>
                  <a:pt x="197253" y="272955"/>
                  <a:pt x="187817" y="272955"/>
                </a:cubicBezTo>
                <a:lnTo>
                  <a:pt x="85458" y="272955"/>
                </a:lnTo>
                <a:cubicBezTo>
                  <a:pt x="76022" y="272955"/>
                  <a:pt x="68399" y="265332"/>
                  <a:pt x="68399" y="255896"/>
                </a:cubicBezTo>
                <a:cubicBezTo>
                  <a:pt x="68399" y="246459"/>
                  <a:pt x="76022" y="238836"/>
                  <a:pt x="85458" y="238836"/>
                </a:cubicBezTo>
                <a:lnTo>
                  <a:pt x="119578" y="238836"/>
                </a:lnTo>
                <a:lnTo>
                  <a:pt x="119578" y="199865"/>
                </a:lnTo>
                <a:cubicBezTo>
                  <a:pt x="111048" y="195760"/>
                  <a:pt x="100439" y="188137"/>
                  <a:pt x="90097" y="174116"/>
                </a:cubicBezTo>
                <a:cubicBezTo>
                  <a:pt x="80287" y="171557"/>
                  <a:pt x="69625" y="167665"/>
                  <a:pt x="59229" y="161801"/>
                </a:cubicBezTo>
                <a:cubicBezTo>
                  <a:pt x="30388" y="145647"/>
                  <a:pt x="4372" y="115206"/>
                  <a:pt x="640" y="60562"/>
                </a:cubicBezTo>
                <a:cubicBezTo>
                  <a:pt x="-373" y="45581"/>
                  <a:pt x="11835" y="34066"/>
                  <a:pt x="25749" y="34066"/>
                </a:cubicBezTo>
                <a:lnTo>
                  <a:pt x="52192" y="34066"/>
                </a:lnTo>
                <a:cubicBezTo>
                  <a:pt x="52032" y="31294"/>
                  <a:pt x="51925" y="28522"/>
                  <a:pt x="51819" y="25643"/>
                </a:cubicBezTo>
                <a:cubicBezTo>
                  <a:pt x="51286" y="11515"/>
                  <a:pt x="62801" y="-53"/>
                  <a:pt x="76929" y="-53"/>
                </a:cubicBezTo>
                <a:close/>
                <a:moveTo>
                  <a:pt x="54111" y="59709"/>
                </a:moveTo>
                <a:lnTo>
                  <a:pt x="26176" y="59709"/>
                </a:lnTo>
                <a:cubicBezTo>
                  <a:pt x="29481" y="104864"/>
                  <a:pt x="50219" y="127468"/>
                  <a:pt x="71597" y="139463"/>
                </a:cubicBezTo>
                <a:cubicBezTo>
                  <a:pt x="63921" y="119578"/>
                  <a:pt x="57576" y="93615"/>
                  <a:pt x="54111" y="59709"/>
                </a:cubicBezTo>
                <a:close/>
                <a:moveTo>
                  <a:pt x="202584" y="136904"/>
                </a:moveTo>
                <a:cubicBezTo>
                  <a:pt x="224175" y="124216"/>
                  <a:pt x="243687" y="101665"/>
                  <a:pt x="246992" y="59709"/>
                </a:cubicBezTo>
                <a:lnTo>
                  <a:pt x="219111" y="59709"/>
                </a:lnTo>
                <a:cubicBezTo>
                  <a:pt x="215805" y="92176"/>
                  <a:pt x="209834" y="117392"/>
                  <a:pt x="202584" y="136904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Text 4"/>
          <p:cNvSpPr/>
          <p:nvPr/>
        </p:nvSpPr>
        <p:spPr>
          <a:xfrm>
            <a:off x="450376" y="1665027"/>
            <a:ext cx="2583976" cy="327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49" b="1" dirty="0">
                <a:solidFill>
                  <a:srgbClr val="00D9C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%</a:t>
            </a:r>
            <a:r>
              <a:rPr lang="en-US" sz="1600" b="1" dirty="0">
                <a:solidFill>
                  <a:srgbClr val="00D9C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86.89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86770" y="1992573"/>
            <a:ext cx="2511188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Précision Test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271909" y="1169158"/>
            <a:ext cx="2747749" cy="1155510"/>
          </a:xfrm>
          <a:custGeom>
            <a:avLst/>
            <a:gdLst/>
            <a:ahLst/>
            <a:cxnLst/>
            <a:rect l="l" t="t" r="r" b="b"/>
            <a:pathLst>
              <a:path w="2747749" h="1155510">
                <a:moveTo>
                  <a:pt x="109184" y="0"/>
                </a:moveTo>
                <a:lnTo>
                  <a:pt x="2638565" y="0"/>
                </a:lnTo>
                <a:cubicBezTo>
                  <a:pt x="2698825" y="0"/>
                  <a:pt x="2747749" y="48924"/>
                  <a:pt x="2747749" y="109184"/>
                </a:cubicBezTo>
                <a:lnTo>
                  <a:pt x="2747749" y="1046326"/>
                </a:lnTo>
                <a:cubicBezTo>
                  <a:pt x="2747749" y="1106627"/>
                  <a:pt x="2698866" y="1155510"/>
                  <a:pt x="2638565" y="1155510"/>
                </a:cubicBezTo>
                <a:lnTo>
                  <a:pt x="109184" y="1155510"/>
                </a:lnTo>
                <a:cubicBezTo>
                  <a:pt x="48924" y="1155510"/>
                  <a:pt x="0" y="1106587"/>
                  <a:pt x="0" y="1046326"/>
                </a:cubicBezTo>
                <a:lnTo>
                  <a:pt x="0" y="109184"/>
                </a:lnTo>
                <a:cubicBezTo>
                  <a:pt x="0" y="48883"/>
                  <a:pt x="48883" y="0"/>
                  <a:pt x="109184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9" name="Shape 7"/>
          <p:cNvSpPr/>
          <p:nvPr/>
        </p:nvSpPr>
        <p:spPr>
          <a:xfrm>
            <a:off x="4512007" y="1319284"/>
            <a:ext cx="272955" cy="272955"/>
          </a:xfrm>
          <a:custGeom>
            <a:avLst/>
            <a:gdLst/>
            <a:ahLst/>
            <a:cxnLst/>
            <a:rect l="l" t="t" r="r" b="b"/>
            <a:pathLst>
              <a:path w="272955" h="272955">
                <a:moveTo>
                  <a:pt x="34119" y="34119"/>
                </a:moveTo>
                <a:cubicBezTo>
                  <a:pt x="34119" y="24683"/>
                  <a:pt x="26496" y="17060"/>
                  <a:pt x="17060" y="17060"/>
                </a:cubicBezTo>
                <a:cubicBezTo>
                  <a:pt x="7624" y="17060"/>
                  <a:pt x="0" y="24683"/>
                  <a:pt x="0" y="34119"/>
                </a:cubicBezTo>
                <a:lnTo>
                  <a:pt x="0" y="213246"/>
                </a:lnTo>
                <a:cubicBezTo>
                  <a:pt x="0" y="236810"/>
                  <a:pt x="19086" y="255896"/>
                  <a:pt x="42649" y="255896"/>
                </a:cubicBezTo>
                <a:lnTo>
                  <a:pt x="255896" y="255896"/>
                </a:lnTo>
                <a:cubicBezTo>
                  <a:pt x="265332" y="255896"/>
                  <a:pt x="272955" y="248272"/>
                  <a:pt x="272955" y="238836"/>
                </a:cubicBezTo>
                <a:cubicBezTo>
                  <a:pt x="272955" y="229400"/>
                  <a:pt x="265332" y="221776"/>
                  <a:pt x="255896" y="221776"/>
                </a:cubicBezTo>
                <a:lnTo>
                  <a:pt x="42649" y="221776"/>
                </a:lnTo>
                <a:cubicBezTo>
                  <a:pt x="37958" y="221776"/>
                  <a:pt x="34119" y="217938"/>
                  <a:pt x="34119" y="213246"/>
                </a:cubicBezTo>
                <a:lnTo>
                  <a:pt x="34119" y="34119"/>
                </a:lnTo>
                <a:close/>
                <a:moveTo>
                  <a:pt x="250884" y="80287"/>
                </a:moveTo>
                <a:cubicBezTo>
                  <a:pt x="257548" y="73623"/>
                  <a:pt x="257548" y="62801"/>
                  <a:pt x="250884" y="56137"/>
                </a:cubicBezTo>
                <a:cubicBezTo>
                  <a:pt x="244220" y="49473"/>
                  <a:pt x="233398" y="49473"/>
                  <a:pt x="226734" y="56137"/>
                </a:cubicBezTo>
                <a:lnTo>
                  <a:pt x="170597" y="112327"/>
                </a:lnTo>
                <a:lnTo>
                  <a:pt x="139996" y="81780"/>
                </a:lnTo>
                <a:cubicBezTo>
                  <a:pt x="133332" y="75116"/>
                  <a:pt x="122510" y="75116"/>
                  <a:pt x="115846" y="81780"/>
                </a:cubicBezTo>
                <a:lnTo>
                  <a:pt x="64667" y="132959"/>
                </a:lnTo>
                <a:cubicBezTo>
                  <a:pt x="58003" y="139623"/>
                  <a:pt x="58003" y="150445"/>
                  <a:pt x="64667" y="157109"/>
                </a:cubicBezTo>
                <a:cubicBezTo>
                  <a:pt x="71331" y="163773"/>
                  <a:pt x="82153" y="163773"/>
                  <a:pt x="88817" y="157109"/>
                </a:cubicBezTo>
                <a:lnTo>
                  <a:pt x="127948" y="117978"/>
                </a:lnTo>
                <a:lnTo>
                  <a:pt x="158549" y="148579"/>
                </a:lnTo>
                <a:cubicBezTo>
                  <a:pt x="165213" y="155243"/>
                  <a:pt x="176035" y="155243"/>
                  <a:pt x="182699" y="148579"/>
                </a:cubicBezTo>
                <a:lnTo>
                  <a:pt x="250938" y="80341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Text 8"/>
          <p:cNvSpPr/>
          <p:nvPr/>
        </p:nvSpPr>
        <p:spPr>
          <a:xfrm>
            <a:off x="3353795" y="1665027"/>
            <a:ext cx="2583976" cy="327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49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0.904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390189" y="1992573"/>
            <a:ext cx="2511188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R² Score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75328" y="1169158"/>
            <a:ext cx="2747749" cy="1155510"/>
          </a:xfrm>
          <a:custGeom>
            <a:avLst/>
            <a:gdLst/>
            <a:ahLst/>
            <a:cxnLst/>
            <a:rect l="l" t="t" r="r" b="b"/>
            <a:pathLst>
              <a:path w="2747749" h="1155510">
                <a:moveTo>
                  <a:pt x="109184" y="0"/>
                </a:moveTo>
                <a:lnTo>
                  <a:pt x="2638565" y="0"/>
                </a:lnTo>
                <a:cubicBezTo>
                  <a:pt x="2698825" y="0"/>
                  <a:pt x="2747749" y="48924"/>
                  <a:pt x="2747749" y="109184"/>
                </a:cubicBezTo>
                <a:lnTo>
                  <a:pt x="2747749" y="1046326"/>
                </a:lnTo>
                <a:cubicBezTo>
                  <a:pt x="2747749" y="1106627"/>
                  <a:pt x="2698866" y="1155510"/>
                  <a:pt x="2638565" y="1155510"/>
                </a:cubicBezTo>
                <a:lnTo>
                  <a:pt x="109184" y="1155510"/>
                </a:lnTo>
                <a:cubicBezTo>
                  <a:pt x="48924" y="1155510"/>
                  <a:pt x="0" y="1106587"/>
                  <a:pt x="0" y="1046326"/>
                </a:cubicBezTo>
                <a:lnTo>
                  <a:pt x="0" y="109184"/>
                </a:lnTo>
                <a:cubicBezTo>
                  <a:pt x="0" y="48883"/>
                  <a:pt x="48883" y="0"/>
                  <a:pt x="109184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3" name="Shape 11"/>
          <p:cNvSpPr/>
          <p:nvPr/>
        </p:nvSpPr>
        <p:spPr>
          <a:xfrm>
            <a:off x="7432485" y="1319284"/>
            <a:ext cx="238836" cy="272955"/>
          </a:xfrm>
          <a:custGeom>
            <a:avLst/>
            <a:gdLst/>
            <a:ahLst/>
            <a:cxnLst/>
            <a:rect l="l" t="t" r="r" b="b"/>
            <a:pathLst>
              <a:path w="238836" h="272955">
                <a:moveTo>
                  <a:pt x="102358" y="68239"/>
                </a:moveTo>
                <a:cubicBezTo>
                  <a:pt x="102358" y="39992"/>
                  <a:pt x="79426" y="17060"/>
                  <a:pt x="51179" y="17060"/>
                </a:cubicBezTo>
                <a:cubicBezTo>
                  <a:pt x="22933" y="17060"/>
                  <a:pt x="0" y="39992"/>
                  <a:pt x="0" y="68239"/>
                </a:cubicBezTo>
                <a:cubicBezTo>
                  <a:pt x="0" y="96485"/>
                  <a:pt x="22933" y="119418"/>
                  <a:pt x="51179" y="119418"/>
                </a:cubicBezTo>
                <a:cubicBezTo>
                  <a:pt x="79426" y="119418"/>
                  <a:pt x="102358" y="96485"/>
                  <a:pt x="102358" y="68239"/>
                </a:cubicBezTo>
                <a:close/>
                <a:moveTo>
                  <a:pt x="238836" y="204716"/>
                </a:moveTo>
                <a:cubicBezTo>
                  <a:pt x="238836" y="176470"/>
                  <a:pt x="215903" y="153537"/>
                  <a:pt x="187657" y="153537"/>
                </a:cubicBezTo>
                <a:cubicBezTo>
                  <a:pt x="159410" y="153537"/>
                  <a:pt x="136478" y="176470"/>
                  <a:pt x="136478" y="204716"/>
                </a:cubicBezTo>
                <a:cubicBezTo>
                  <a:pt x="136478" y="232963"/>
                  <a:pt x="159410" y="255896"/>
                  <a:pt x="187657" y="255896"/>
                </a:cubicBezTo>
                <a:cubicBezTo>
                  <a:pt x="215903" y="255896"/>
                  <a:pt x="238836" y="232963"/>
                  <a:pt x="238836" y="204716"/>
                </a:cubicBezTo>
                <a:close/>
                <a:moveTo>
                  <a:pt x="233825" y="46168"/>
                </a:moveTo>
                <a:cubicBezTo>
                  <a:pt x="240488" y="39504"/>
                  <a:pt x="240488" y="28682"/>
                  <a:pt x="233825" y="22018"/>
                </a:cubicBezTo>
                <a:cubicBezTo>
                  <a:pt x="227161" y="15354"/>
                  <a:pt x="216338" y="15354"/>
                  <a:pt x="209674" y="22018"/>
                </a:cubicBezTo>
                <a:lnTo>
                  <a:pt x="4958" y="226734"/>
                </a:lnTo>
                <a:cubicBezTo>
                  <a:pt x="-1706" y="233398"/>
                  <a:pt x="-1706" y="244220"/>
                  <a:pt x="4958" y="250884"/>
                </a:cubicBezTo>
                <a:cubicBezTo>
                  <a:pt x="11622" y="257548"/>
                  <a:pt x="22444" y="257548"/>
                  <a:pt x="29108" y="250884"/>
                </a:cubicBezTo>
                <a:lnTo>
                  <a:pt x="233825" y="46168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Text 12"/>
          <p:cNvSpPr/>
          <p:nvPr/>
        </p:nvSpPr>
        <p:spPr>
          <a:xfrm>
            <a:off x="6257214" y="1665027"/>
            <a:ext cx="2583976" cy="327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49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~10%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293608" y="1992573"/>
            <a:ext cx="2511188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078747" y="1169158"/>
            <a:ext cx="2747749" cy="1155510"/>
          </a:xfrm>
          <a:custGeom>
            <a:avLst/>
            <a:gdLst/>
            <a:ahLst/>
            <a:cxnLst/>
            <a:rect l="l" t="t" r="r" b="b"/>
            <a:pathLst>
              <a:path w="2747749" h="1155510">
                <a:moveTo>
                  <a:pt x="109184" y="0"/>
                </a:moveTo>
                <a:lnTo>
                  <a:pt x="2638565" y="0"/>
                </a:lnTo>
                <a:cubicBezTo>
                  <a:pt x="2698825" y="0"/>
                  <a:pt x="2747749" y="48924"/>
                  <a:pt x="2747749" y="109184"/>
                </a:cubicBezTo>
                <a:lnTo>
                  <a:pt x="2747749" y="1046326"/>
                </a:lnTo>
                <a:cubicBezTo>
                  <a:pt x="2747749" y="1106627"/>
                  <a:pt x="2698866" y="1155510"/>
                  <a:pt x="2638565" y="1155510"/>
                </a:cubicBezTo>
                <a:lnTo>
                  <a:pt x="109184" y="1155510"/>
                </a:lnTo>
                <a:cubicBezTo>
                  <a:pt x="48924" y="1155510"/>
                  <a:pt x="0" y="1106587"/>
                  <a:pt x="0" y="1046326"/>
                </a:cubicBezTo>
                <a:lnTo>
                  <a:pt x="0" y="109184"/>
                </a:lnTo>
                <a:cubicBezTo>
                  <a:pt x="0" y="48883"/>
                  <a:pt x="48883" y="0"/>
                  <a:pt x="109184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7" name="Shape 15"/>
          <p:cNvSpPr/>
          <p:nvPr/>
        </p:nvSpPr>
        <p:spPr>
          <a:xfrm>
            <a:off x="10318845" y="1319284"/>
            <a:ext cx="272955" cy="272955"/>
          </a:xfrm>
          <a:custGeom>
            <a:avLst/>
            <a:gdLst/>
            <a:ahLst/>
            <a:cxnLst/>
            <a:rect l="l" t="t" r="r" b="b"/>
            <a:pathLst>
              <a:path w="272955" h="272955">
                <a:moveTo>
                  <a:pt x="136478" y="0"/>
                </a:moveTo>
                <a:cubicBezTo>
                  <a:pt x="211802" y="0"/>
                  <a:pt x="272955" y="61154"/>
                  <a:pt x="272955" y="136478"/>
                </a:cubicBezTo>
                <a:cubicBezTo>
                  <a:pt x="272955" y="211802"/>
                  <a:pt x="211802" y="272955"/>
                  <a:pt x="136478" y="272955"/>
                </a:cubicBezTo>
                <a:cubicBezTo>
                  <a:pt x="61154" y="272955"/>
                  <a:pt x="0" y="211802"/>
                  <a:pt x="0" y="136478"/>
                </a:cubicBezTo>
                <a:cubicBezTo>
                  <a:pt x="0" y="61154"/>
                  <a:pt x="61154" y="0"/>
                  <a:pt x="136478" y="0"/>
                </a:cubicBezTo>
                <a:close/>
                <a:moveTo>
                  <a:pt x="123683" y="63974"/>
                </a:moveTo>
                <a:lnTo>
                  <a:pt x="123683" y="136478"/>
                </a:lnTo>
                <a:cubicBezTo>
                  <a:pt x="123683" y="140743"/>
                  <a:pt x="125815" y="144741"/>
                  <a:pt x="129387" y="147140"/>
                </a:cubicBezTo>
                <a:lnTo>
                  <a:pt x="180566" y="181259"/>
                </a:lnTo>
                <a:cubicBezTo>
                  <a:pt x="186431" y="185204"/>
                  <a:pt x="194374" y="183605"/>
                  <a:pt x="198319" y="177687"/>
                </a:cubicBezTo>
                <a:cubicBezTo>
                  <a:pt x="202264" y="171770"/>
                  <a:pt x="200665" y="163880"/>
                  <a:pt x="194747" y="159935"/>
                </a:cubicBezTo>
                <a:lnTo>
                  <a:pt x="149272" y="129654"/>
                </a:lnTo>
                <a:lnTo>
                  <a:pt x="149272" y="63974"/>
                </a:lnTo>
                <a:cubicBezTo>
                  <a:pt x="149272" y="56883"/>
                  <a:pt x="143568" y="51179"/>
                  <a:pt x="136478" y="51179"/>
                </a:cubicBezTo>
                <a:cubicBezTo>
                  <a:pt x="129387" y="51179"/>
                  <a:pt x="123683" y="56883"/>
                  <a:pt x="123683" y="63974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Text 16"/>
          <p:cNvSpPr/>
          <p:nvPr/>
        </p:nvSpPr>
        <p:spPr>
          <a:xfrm>
            <a:off x="9160633" y="1665027"/>
            <a:ext cx="2583976" cy="327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49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&lt;50ms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197027" y="1992573"/>
            <a:ext cx="2511188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Latence API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68490" y="2479343"/>
            <a:ext cx="5650173" cy="4376382"/>
          </a:xfrm>
          <a:custGeom>
            <a:avLst/>
            <a:gdLst/>
            <a:ahLst/>
            <a:cxnLst/>
            <a:rect l="l" t="t" r="r" b="b"/>
            <a:pathLst>
              <a:path w="5650173" h="4376382">
                <a:moveTo>
                  <a:pt x="109191" y="0"/>
                </a:moveTo>
                <a:lnTo>
                  <a:pt x="5540982" y="0"/>
                </a:lnTo>
                <a:cubicBezTo>
                  <a:pt x="5601287" y="0"/>
                  <a:pt x="5650173" y="48886"/>
                  <a:pt x="5650173" y="109191"/>
                </a:cubicBezTo>
                <a:lnTo>
                  <a:pt x="5650173" y="4267191"/>
                </a:lnTo>
                <a:cubicBezTo>
                  <a:pt x="5650173" y="4327496"/>
                  <a:pt x="5601287" y="4376382"/>
                  <a:pt x="5540982" y="4376382"/>
                </a:cubicBezTo>
                <a:lnTo>
                  <a:pt x="109191" y="4376382"/>
                </a:lnTo>
                <a:cubicBezTo>
                  <a:pt x="48886" y="4376382"/>
                  <a:pt x="0" y="4327496"/>
                  <a:pt x="0" y="4267191"/>
                </a:cubicBezTo>
                <a:lnTo>
                  <a:pt x="0" y="109191"/>
                </a:lnTo>
                <a:cubicBezTo>
                  <a:pt x="0" y="48927"/>
                  <a:pt x="48927" y="0"/>
                  <a:pt x="109191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1" name="Text 19"/>
          <p:cNvSpPr/>
          <p:nvPr/>
        </p:nvSpPr>
        <p:spPr>
          <a:xfrm>
            <a:off x="518615" y="2629469"/>
            <a:ext cx="5440907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3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Comparaison des Algorithmes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36812" y="2993409"/>
            <a:ext cx="5331725" cy="618699"/>
          </a:xfrm>
          <a:custGeom>
            <a:avLst/>
            <a:gdLst/>
            <a:ahLst/>
            <a:cxnLst/>
            <a:rect l="l" t="t" r="r" b="b"/>
            <a:pathLst>
              <a:path w="5331725" h="618699">
                <a:moveTo>
                  <a:pt x="36394" y="0"/>
                </a:moveTo>
                <a:lnTo>
                  <a:pt x="5258935" y="0"/>
                </a:lnTo>
                <a:cubicBezTo>
                  <a:pt x="5299136" y="0"/>
                  <a:pt x="5331725" y="32589"/>
                  <a:pt x="5331725" y="72790"/>
                </a:cubicBezTo>
                <a:lnTo>
                  <a:pt x="5331725" y="545909"/>
                </a:lnTo>
                <a:cubicBezTo>
                  <a:pt x="5331725" y="586109"/>
                  <a:pt x="5299136" y="618699"/>
                  <a:pt x="5258935" y="618699"/>
                </a:cubicBezTo>
                <a:lnTo>
                  <a:pt x="36394" y="618699"/>
                </a:lnTo>
                <a:cubicBezTo>
                  <a:pt x="16294" y="618699"/>
                  <a:pt x="0" y="602404"/>
                  <a:pt x="0" y="582304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3" name="Shape 21"/>
          <p:cNvSpPr/>
          <p:nvPr/>
        </p:nvSpPr>
        <p:spPr>
          <a:xfrm>
            <a:off x="536812" y="2993409"/>
            <a:ext cx="36394" cy="618699"/>
          </a:xfrm>
          <a:custGeom>
            <a:avLst/>
            <a:gdLst/>
            <a:ahLst/>
            <a:cxnLst/>
            <a:rect l="l" t="t" r="r" b="b"/>
            <a:pathLst>
              <a:path w="36394" h="618699">
                <a:moveTo>
                  <a:pt x="36394" y="0"/>
                </a:moveTo>
                <a:lnTo>
                  <a:pt x="36394" y="0"/>
                </a:lnTo>
                <a:lnTo>
                  <a:pt x="36394" y="618699"/>
                </a:lnTo>
                <a:lnTo>
                  <a:pt x="36394" y="618699"/>
                </a:lnTo>
                <a:cubicBezTo>
                  <a:pt x="16294" y="618699"/>
                  <a:pt x="0" y="602404"/>
                  <a:pt x="0" y="582304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22"/>
          <p:cNvSpPr/>
          <p:nvPr/>
        </p:nvSpPr>
        <p:spPr>
          <a:xfrm>
            <a:off x="664191" y="3102591"/>
            <a:ext cx="1046328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Random Forest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64191" y="3320955"/>
            <a:ext cx="1037230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Meilleur modèle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977452" y="3102591"/>
            <a:ext cx="782472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433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89.75%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013846" y="3357349"/>
            <a:ext cx="746078" cy="145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86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 Accuracy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18615" y="3684896"/>
            <a:ext cx="5349922" cy="618699"/>
          </a:xfrm>
          <a:custGeom>
            <a:avLst/>
            <a:gdLst/>
            <a:ahLst/>
            <a:cxnLst/>
            <a:rect l="l" t="t" r="r" b="b"/>
            <a:pathLst>
              <a:path w="5349922" h="618699">
                <a:moveTo>
                  <a:pt x="72790" y="0"/>
                </a:moveTo>
                <a:lnTo>
                  <a:pt x="5277133" y="0"/>
                </a:lnTo>
                <a:cubicBezTo>
                  <a:pt x="5317333" y="0"/>
                  <a:pt x="5349922" y="32589"/>
                  <a:pt x="5349922" y="72790"/>
                </a:cubicBezTo>
                <a:lnTo>
                  <a:pt x="5349922" y="545909"/>
                </a:lnTo>
                <a:cubicBezTo>
                  <a:pt x="5349922" y="586109"/>
                  <a:pt x="5317333" y="618699"/>
                  <a:pt x="5277133" y="618699"/>
                </a:cubicBezTo>
                <a:lnTo>
                  <a:pt x="72790" y="618699"/>
                </a:lnTo>
                <a:cubicBezTo>
                  <a:pt x="32589" y="618699"/>
                  <a:pt x="0" y="586109"/>
                  <a:pt x="0" y="545909"/>
                </a:cubicBezTo>
                <a:lnTo>
                  <a:pt x="0" y="72790"/>
                </a:lnTo>
                <a:cubicBezTo>
                  <a:pt x="0" y="32616"/>
                  <a:pt x="32616" y="0"/>
                  <a:pt x="7279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Text 27"/>
          <p:cNvSpPr/>
          <p:nvPr/>
        </p:nvSpPr>
        <p:spPr>
          <a:xfrm>
            <a:off x="627797" y="3794078"/>
            <a:ext cx="1228299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Gradient Boosting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27797" y="4012442"/>
            <a:ext cx="1219200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Très performant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977452" y="3794078"/>
            <a:ext cx="782472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433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88.67%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013846" y="4048836"/>
            <a:ext cx="746078" cy="145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86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 Accuracy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18615" y="4376382"/>
            <a:ext cx="5349922" cy="618699"/>
          </a:xfrm>
          <a:custGeom>
            <a:avLst/>
            <a:gdLst/>
            <a:ahLst/>
            <a:cxnLst/>
            <a:rect l="l" t="t" r="r" b="b"/>
            <a:pathLst>
              <a:path w="5349922" h="618699">
                <a:moveTo>
                  <a:pt x="72790" y="0"/>
                </a:moveTo>
                <a:lnTo>
                  <a:pt x="5277133" y="0"/>
                </a:lnTo>
                <a:cubicBezTo>
                  <a:pt x="5317333" y="0"/>
                  <a:pt x="5349922" y="32589"/>
                  <a:pt x="5349922" y="72790"/>
                </a:cubicBezTo>
                <a:lnTo>
                  <a:pt x="5349922" y="545909"/>
                </a:lnTo>
                <a:cubicBezTo>
                  <a:pt x="5349922" y="586109"/>
                  <a:pt x="5317333" y="618699"/>
                  <a:pt x="5277133" y="618699"/>
                </a:cubicBezTo>
                <a:lnTo>
                  <a:pt x="72790" y="618699"/>
                </a:lnTo>
                <a:cubicBezTo>
                  <a:pt x="32589" y="618699"/>
                  <a:pt x="0" y="586109"/>
                  <a:pt x="0" y="545909"/>
                </a:cubicBezTo>
                <a:lnTo>
                  <a:pt x="0" y="72790"/>
                </a:lnTo>
                <a:cubicBezTo>
                  <a:pt x="0" y="32616"/>
                  <a:pt x="32616" y="0"/>
                  <a:pt x="7279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Text 32"/>
          <p:cNvSpPr/>
          <p:nvPr/>
        </p:nvSpPr>
        <p:spPr>
          <a:xfrm>
            <a:off x="627797" y="4485564"/>
            <a:ext cx="955343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Tree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27797" y="4703928"/>
            <a:ext cx="946245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Interprétable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977452" y="4485564"/>
            <a:ext cx="782472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433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87.76%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013846" y="4740322"/>
            <a:ext cx="746078" cy="145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86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 Accuracy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18615" y="5067869"/>
            <a:ext cx="5349922" cy="618699"/>
          </a:xfrm>
          <a:custGeom>
            <a:avLst/>
            <a:gdLst/>
            <a:ahLst/>
            <a:cxnLst/>
            <a:rect l="l" t="t" r="r" b="b"/>
            <a:pathLst>
              <a:path w="5349922" h="618699">
                <a:moveTo>
                  <a:pt x="72790" y="0"/>
                </a:moveTo>
                <a:lnTo>
                  <a:pt x="5277133" y="0"/>
                </a:lnTo>
                <a:cubicBezTo>
                  <a:pt x="5317333" y="0"/>
                  <a:pt x="5349922" y="32589"/>
                  <a:pt x="5349922" y="72790"/>
                </a:cubicBezTo>
                <a:lnTo>
                  <a:pt x="5349922" y="545909"/>
                </a:lnTo>
                <a:cubicBezTo>
                  <a:pt x="5349922" y="586109"/>
                  <a:pt x="5317333" y="618699"/>
                  <a:pt x="5277133" y="618699"/>
                </a:cubicBezTo>
                <a:lnTo>
                  <a:pt x="72790" y="618699"/>
                </a:lnTo>
                <a:cubicBezTo>
                  <a:pt x="32589" y="618699"/>
                  <a:pt x="0" y="586109"/>
                  <a:pt x="0" y="545909"/>
                </a:cubicBezTo>
                <a:lnTo>
                  <a:pt x="0" y="72790"/>
                </a:lnTo>
                <a:cubicBezTo>
                  <a:pt x="0" y="32616"/>
                  <a:pt x="32616" y="0"/>
                  <a:pt x="7279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9" name="Text 37"/>
          <p:cNvSpPr/>
          <p:nvPr/>
        </p:nvSpPr>
        <p:spPr>
          <a:xfrm>
            <a:off x="627797" y="5177051"/>
            <a:ext cx="1182806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Voting Regressor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27797" y="5395415"/>
            <a:ext cx="1173707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Ensemble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977452" y="5177051"/>
            <a:ext cx="782472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433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88.02%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013846" y="5431809"/>
            <a:ext cx="746078" cy="145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86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 Accuracy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175328" y="2479343"/>
            <a:ext cx="5650173" cy="2502090"/>
          </a:xfrm>
          <a:custGeom>
            <a:avLst/>
            <a:gdLst/>
            <a:ahLst/>
            <a:cxnLst/>
            <a:rect l="l" t="t" r="r" b="b"/>
            <a:pathLst>
              <a:path w="5650173" h="2502090">
                <a:moveTo>
                  <a:pt x="109191" y="0"/>
                </a:moveTo>
                <a:lnTo>
                  <a:pt x="5540982" y="0"/>
                </a:lnTo>
                <a:cubicBezTo>
                  <a:pt x="5601287" y="0"/>
                  <a:pt x="5650173" y="48887"/>
                  <a:pt x="5650173" y="109191"/>
                </a:cubicBezTo>
                <a:lnTo>
                  <a:pt x="5650173" y="2392898"/>
                </a:lnTo>
                <a:cubicBezTo>
                  <a:pt x="5650173" y="2453203"/>
                  <a:pt x="5601287" y="2502090"/>
                  <a:pt x="5540982" y="2502090"/>
                </a:cubicBezTo>
                <a:lnTo>
                  <a:pt x="109191" y="2502090"/>
                </a:lnTo>
                <a:cubicBezTo>
                  <a:pt x="48887" y="2502090"/>
                  <a:pt x="0" y="2453203"/>
                  <a:pt x="0" y="2392898"/>
                </a:cubicBezTo>
                <a:lnTo>
                  <a:pt x="0" y="109191"/>
                </a:lnTo>
                <a:cubicBezTo>
                  <a:pt x="0" y="48927"/>
                  <a:pt x="48927" y="0"/>
                  <a:pt x="109191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4" name="Text 42"/>
          <p:cNvSpPr/>
          <p:nvPr/>
        </p:nvSpPr>
        <p:spPr>
          <a:xfrm>
            <a:off x="6325453" y="2629469"/>
            <a:ext cx="5440907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3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Importance des Features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325453" y="2993409"/>
            <a:ext cx="1219200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Année de fabrication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1424740" y="2993409"/>
            <a:ext cx="318448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85%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25453" y="3211773"/>
            <a:ext cx="5349922" cy="90985"/>
          </a:xfrm>
          <a:custGeom>
            <a:avLst/>
            <a:gdLst/>
            <a:ahLst/>
            <a:cxnLst/>
            <a:rect l="l" t="t" r="r" b="b"/>
            <a:pathLst>
              <a:path w="5349922" h="90985">
                <a:moveTo>
                  <a:pt x="45493" y="0"/>
                </a:moveTo>
                <a:lnTo>
                  <a:pt x="5304430" y="0"/>
                </a:lnTo>
                <a:cubicBezTo>
                  <a:pt x="5329555" y="0"/>
                  <a:pt x="5349922" y="20368"/>
                  <a:pt x="5349922" y="45493"/>
                </a:cubicBezTo>
                <a:lnTo>
                  <a:pt x="5349922" y="45493"/>
                </a:lnTo>
                <a:cubicBezTo>
                  <a:pt x="5349922" y="70617"/>
                  <a:pt x="5329555" y="90985"/>
                  <a:pt x="5304430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8" name="Shape 46"/>
          <p:cNvSpPr/>
          <p:nvPr/>
        </p:nvSpPr>
        <p:spPr>
          <a:xfrm>
            <a:off x="6325453" y="3211773"/>
            <a:ext cx="4549254" cy="90985"/>
          </a:xfrm>
          <a:custGeom>
            <a:avLst/>
            <a:gdLst/>
            <a:ahLst/>
            <a:cxnLst/>
            <a:rect l="l" t="t" r="r" b="b"/>
            <a:pathLst>
              <a:path w="4549254" h="90985">
                <a:moveTo>
                  <a:pt x="45493" y="0"/>
                </a:moveTo>
                <a:lnTo>
                  <a:pt x="4503761" y="0"/>
                </a:lnTo>
                <a:cubicBezTo>
                  <a:pt x="4528886" y="0"/>
                  <a:pt x="4549254" y="20368"/>
                  <a:pt x="4549254" y="45493"/>
                </a:cubicBezTo>
                <a:lnTo>
                  <a:pt x="4549254" y="45493"/>
                </a:lnTo>
                <a:cubicBezTo>
                  <a:pt x="4549254" y="70617"/>
                  <a:pt x="4528886" y="90985"/>
                  <a:pt x="4503761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/>
              </a:gs>
              <a:gs pos="100000">
                <a:srgbClr val="00D9C0">
                  <a:alpha val="6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49" name="Text 47"/>
          <p:cNvSpPr/>
          <p:nvPr/>
        </p:nvSpPr>
        <p:spPr>
          <a:xfrm>
            <a:off x="6325453" y="3375546"/>
            <a:ext cx="746078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Kilométrage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437108" y="3375546"/>
            <a:ext cx="300251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72%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25453" y="3593910"/>
            <a:ext cx="5349922" cy="90985"/>
          </a:xfrm>
          <a:custGeom>
            <a:avLst/>
            <a:gdLst/>
            <a:ahLst/>
            <a:cxnLst/>
            <a:rect l="l" t="t" r="r" b="b"/>
            <a:pathLst>
              <a:path w="5349922" h="90985">
                <a:moveTo>
                  <a:pt x="45493" y="0"/>
                </a:moveTo>
                <a:lnTo>
                  <a:pt x="5304430" y="0"/>
                </a:lnTo>
                <a:cubicBezTo>
                  <a:pt x="5329555" y="0"/>
                  <a:pt x="5349922" y="20368"/>
                  <a:pt x="5349922" y="45493"/>
                </a:cubicBezTo>
                <a:lnTo>
                  <a:pt x="5349922" y="45493"/>
                </a:lnTo>
                <a:cubicBezTo>
                  <a:pt x="5349922" y="70617"/>
                  <a:pt x="5329555" y="90985"/>
                  <a:pt x="5304430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2" name="Shape 50"/>
          <p:cNvSpPr/>
          <p:nvPr/>
        </p:nvSpPr>
        <p:spPr>
          <a:xfrm>
            <a:off x="6325453" y="3593910"/>
            <a:ext cx="3857767" cy="90985"/>
          </a:xfrm>
          <a:custGeom>
            <a:avLst/>
            <a:gdLst/>
            <a:ahLst/>
            <a:cxnLst/>
            <a:rect l="l" t="t" r="r" b="b"/>
            <a:pathLst>
              <a:path w="3857767" h="90985">
                <a:moveTo>
                  <a:pt x="45493" y="0"/>
                </a:moveTo>
                <a:lnTo>
                  <a:pt x="3812275" y="0"/>
                </a:lnTo>
                <a:cubicBezTo>
                  <a:pt x="3837399" y="0"/>
                  <a:pt x="3857767" y="20368"/>
                  <a:pt x="3857767" y="45493"/>
                </a:cubicBezTo>
                <a:lnTo>
                  <a:pt x="3857767" y="45493"/>
                </a:lnTo>
                <a:cubicBezTo>
                  <a:pt x="3857767" y="70617"/>
                  <a:pt x="3837399" y="90985"/>
                  <a:pt x="3812275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/>
              </a:gs>
              <a:gs pos="100000">
                <a:srgbClr val="00D9C0">
                  <a:alpha val="6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53" name="Text 51"/>
          <p:cNvSpPr/>
          <p:nvPr/>
        </p:nvSpPr>
        <p:spPr>
          <a:xfrm>
            <a:off x="6325453" y="3757684"/>
            <a:ext cx="500418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Marque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1426730" y="3757684"/>
            <a:ext cx="318448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65%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25453" y="3976048"/>
            <a:ext cx="5349922" cy="90985"/>
          </a:xfrm>
          <a:custGeom>
            <a:avLst/>
            <a:gdLst/>
            <a:ahLst/>
            <a:cxnLst/>
            <a:rect l="l" t="t" r="r" b="b"/>
            <a:pathLst>
              <a:path w="5349922" h="90985">
                <a:moveTo>
                  <a:pt x="45493" y="0"/>
                </a:moveTo>
                <a:lnTo>
                  <a:pt x="5304430" y="0"/>
                </a:lnTo>
                <a:cubicBezTo>
                  <a:pt x="5329555" y="0"/>
                  <a:pt x="5349922" y="20368"/>
                  <a:pt x="5349922" y="45493"/>
                </a:cubicBezTo>
                <a:lnTo>
                  <a:pt x="5349922" y="45493"/>
                </a:lnTo>
                <a:cubicBezTo>
                  <a:pt x="5349922" y="70617"/>
                  <a:pt x="5329555" y="90985"/>
                  <a:pt x="5304430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6" name="Shape 54"/>
          <p:cNvSpPr/>
          <p:nvPr/>
        </p:nvSpPr>
        <p:spPr>
          <a:xfrm>
            <a:off x="6325453" y="3976048"/>
            <a:ext cx="3475630" cy="90985"/>
          </a:xfrm>
          <a:custGeom>
            <a:avLst/>
            <a:gdLst/>
            <a:ahLst/>
            <a:cxnLst/>
            <a:rect l="l" t="t" r="r" b="b"/>
            <a:pathLst>
              <a:path w="3475630" h="90985">
                <a:moveTo>
                  <a:pt x="45493" y="0"/>
                </a:moveTo>
                <a:lnTo>
                  <a:pt x="3430137" y="0"/>
                </a:lnTo>
                <a:cubicBezTo>
                  <a:pt x="3455262" y="0"/>
                  <a:pt x="3475630" y="20368"/>
                  <a:pt x="3475630" y="45493"/>
                </a:cubicBezTo>
                <a:lnTo>
                  <a:pt x="3475630" y="45493"/>
                </a:lnTo>
                <a:cubicBezTo>
                  <a:pt x="3475630" y="70617"/>
                  <a:pt x="3455262" y="90985"/>
                  <a:pt x="3430137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/>
              </a:gs>
              <a:gs pos="100000">
                <a:srgbClr val="00D9C0">
                  <a:alpha val="6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57" name="Text 55"/>
          <p:cNvSpPr/>
          <p:nvPr/>
        </p:nvSpPr>
        <p:spPr>
          <a:xfrm>
            <a:off x="6325453" y="4139821"/>
            <a:ext cx="491319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1424740" y="4139821"/>
            <a:ext cx="318448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58%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25453" y="4358185"/>
            <a:ext cx="5349922" cy="90985"/>
          </a:xfrm>
          <a:custGeom>
            <a:avLst/>
            <a:gdLst/>
            <a:ahLst/>
            <a:cxnLst/>
            <a:rect l="l" t="t" r="r" b="b"/>
            <a:pathLst>
              <a:path w="5349922" h="90985">
                <a:moveTo>
                  <a:pt x="45493" y="0"/>
                </a:moveTo>
                <a:lnTo>
                  <a:pt x="5304430" y="0"/>
                </a:lnTo>
                <a:cubicBezTo>
                  <a:pt x="5329555" y="0"/>
                  <a:pt x="5349922" y="20368"/>
                  <a:pt x="5349922" y="45493"/>
                </a:cubicBezTo>
                <a:lnTo>
                  <a:pt x="5349922" y="45493"/>
                </a:lnTo>
                <a:cubicBezTo>
                  <a:pt x="5349922" y="70617"/>
                  <a:pt x="5329555" y="90985"/>
                  <a:pt x="5304430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0" name="Shape 58"/>
          <p:cNvSpPr/>
          <p:nvPr/>
        </p:nvSpPr>
        <p:spPr>
          <a:xfrm>
            <a:off x="6325453" y="4358185"/>
            <a:ext cx="3102591" cy="90985"/>
          </a:xfrm>
          <a:custGeom>
            <a:avLst/>
            <a:gdLst/>
            <a:ahLst/>
            <a:cxnLst/>
            <a:rect l="l" t="t" r="r" b="b"/>
            <a:pathLst>
              <a:path w="3102591" h="90985">
                <a:moveTo>
                  <a:pt x="45493" y="0"/>
                </a:moveTo>
                <a:lnTo>
                  <a:pt x="3057099" y="0"/>
                </a:lnTo>
                <a:cubicBezTo>
                  <a:pt x="3082223" y="0"/>
                  <a:pt x="3102591" y="20368"/>
                  <a:pt x="3102591" y="45493"/>
                </a:cubicBezTo>
                <a:lnTo>
                  <a:pt x="3102591" y="45493"/>
                </a:lnTo>
                <a:cubicBezTo>
                  <a:pt x="3102591" y="70617"/>
                  <a:pt x="3082223" y="90985"/>
                  <a:pt x="3057099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/>
              </a:gs>
              <a:gs pos="100000">
                <a:srgbClr val="00D9C0">
                  <a:alpha val="6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61" name="Text 59"/>
          <p:cNvSpPr/>
          <p:nvPr/>
        </p:nvSpPr>
        <p:spPr>
          <a:xfrm>
            <a:off x="6325453" y="4521958"/>
            <a:ext cx="1082722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Type de carburant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1427868" y="4521958"/>
            <a:ext cx="309349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45%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325453" y="4740322"/>
            <a:ext cx="5349922" cy="90985"/>
          </a:xfrm>
          <a:custGeom>
            <a:avLst/>
            <a:gdLst/>
            <a:ahLst/>
            <a:cxnLst/>
            <a:rect l="l" t="t" r="r" b="b"/>
            <a:pathLst>
              <a:path w="5349922" h="90985">
                <a:moveTo>
                  <a:pt x="45493" y="0"/>
                </a:moveTo>
                <a:lnTo>
                  <a:pt x="5304430" y="0"/>
                </a:lnTo>
                <a:cubicBezTo>
                  <a:pt x="5329555" y="0"/>
                  <a:pt x="5349922" y="20368"/>
                  <a:pt x="5349922" y="45493"/>
                </a:cubicBezTo>
                <a:lnTo>
                  <a:pt x="5349922" y="45493"/>
                </a:lnTo>
                <a:cubicBezTo>
                  <a:pt x="5349922" y="70617"/>
                  <a:pt x="5329555" y="90985"/>
                  <a:pt x="5304430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4" name="Shape 62"/>
          <p:cNvSpPr/>
          <p:nvPr/>
        </p:nvSpPr>
        <p:spPr>
          <a:xfrm>
            <a:off x="6325453" y="4740322"/>
            <a:ext cx="2411104" cy="90985"/>
          </a:xfrm>
          <a:custGeom>
            <a:avLst/>
            <a:gdLst/>
            <a:ahLst/>
            <a:cxnLst/>
            <a:rect l="l" t="t" r="r" b="b"/>
            <a:pathLst>
              <a:path w="2411104" h="90985">
                <a:moveTo>
                  <a:pt x="45493" y="0"/>
                </a:moveTo>
                <a:lnTo>
                  <a:pt x="2365612" y="0"/>
                </a:lnTo>
                <a:cubicBezTo>
                  <a:pt x="2390737" y="0"/>
                  <a:pt x="2411104" y="20368"/>
                  <a:pt x="2411104" y="45493"/>
                </a:cubicBezTo>
                <a:lnTo>
                  <a:pt x="2411104" y="45493"/>
                </a:lnTo>
                <a:cubicBezTo>
                  <a:pt x="2411104" y="70617"/>
                  <a:pt x="2390737" y="90985"/>
                  <a:pt x="2365612" y="90985"/>
                </a:cubicBezTo>
                <a:lnTo>
                  <a:pt x="45493" y="90985"/>
                </a:lnTo>
                <a:cubicBezTo>
                  <a:pt x="20385" y="90985"/>
                  <a:pt x="0" y="70601"/>
                  <a:pt x="0" y="45493"/>
                </a:cubicBezTo>
                <a:lnTo>
                  <a:pt x="0" y="45493"/>
                </a:lnTo>
                <a:cubicBezTo>
                  <a:pt x="0" y="20385"/>
                  <a:pt x="20385" y="0"/>
                  <a:pt x="45493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/>
              </a:gs>
              <a:gs pos="100000">
                <a:srgbClr val="00D9C0">
                  <a:alpha val="6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65" name="Shape 63"/>
          <p:cNvSpPr/>
          <p:nvPr/>
        </p:nvSpPr>
        <p:spPr>
          <a:xfrm>
            <a:off x="6175328" y="5136107"/>
            <a:ext cx="5650173" cy="1719618"/>
          </a:xfrm>
          <a:custGeom>
            <a:avLst/>
            <a:gdLst/>
            <a:ahLst/>
            <a:cxnLst/>
            <a:rect l="l" t="t" r="r" b="b"/>
            <a:pathLst>
              <a:path w="5650173" h="1719618">
                <a:moveTo>
                  <a:pt x="109179" y="0"/>
                </a:moveTo>
                <a:lnTo>
                  <a:pt x="5540995" y="0"/>
                </a:lnTo>
                <a:cubicBezTo>
                  <a:pt x="5601292" y="0"/>
                  <a:pt x="5650173" y="48881"/>
                  <a:pt x="5650173" y="109179"/>
                </a:cubicBezTo>
                <a:lnTo>
                  <a:pt x="5650173" y="1610439"/>
                </a:lnTo>
                <a:cubicBezTo>
                  <a:pt x="5650173" y="1670737"/>
                  <a:pt x="5601292" y="1719618"/>
                  <a:pt x="5540995" y="1719618"/>
                </a:cubicBezTo>
                <a:lnTo>
                  <a:pt x="109179" y="1719618"/>
                </a:lnTo>
                <a:cubicBezTo>
                  <a:pt x="48921" y="1719618"/>
                  <a:pt x="0" y="1670697"/>
                  <a:pt x="0" y="1610439"/>
                </a:cubicBezTo>
                <a:lnTo>
                  <a:pt x="0" y="109179"/>
                </a:lnTo>
                <a:cubicBezTo>
                  <a:pt x="0" y="48921"/>
                  <a:pt x="48921" y="0"/>
                  <a:pt x="109179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6" name="Text 64"/>
          <p:cNvSpPr/>
          <p:nvPr/>
        </p:nvSpPr>
        <p:spPr>
          <a:xfrm>
            <a:off x="6325453" y="5286233"/>
            <a:ext cx="5431809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Métriques Détaillées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325453" y="5613779"/>
            <a:ext cx="2638567" cy="509516"/>
          </a:xfrm>
          <a:custGeom>
            <a:avLst/>
            <a:gdLst/>
            <a:ahLst/>
            <a:cxnLst/>
            <a:rect l="l" t="t" r="r" b="b"/>
            <a:pathLst>
              <a:path w="2638567" h="509516">
                <a:moveTo>
                  <a:pt x="72790" y="0"/>
                </a:moveTo>
                <a:lnTo>
                  <a:pt x="2565778" y="0"/>
                </a:lnTo>
                <a:cubicBezTo>
                  <a:pt x="2605978" y="0"/>
                  <a:pt x="2638567" y="32589"/>
                  <a:pt x="2638567" y="72790"/>
                </a:cubicBezTo>
                <a:lnTo>
                  <a:pt x="2638567" y="436727"/>
                </a:lnTo>
                <a:cubicBezTo>
                  <a:pt x="2638567" y="476927"/>
                  <a:pt x="2605978" y="509516"/>
                  <a:pt x="2565778" y="509516"/>
                </a:cubicBezTo>
                <a:lnTo>
                  <a:pt x="72790" y="509516"/>
                </a:lnTo>
                <a:cubicBezTo>
                  <a:pt x="32616" y="509516"/>
                  <a:pt x="0" y="476901"/>
                  <a:pt x="0" y="436727"/>
                </a:cubicBezTo>
                <a:lnTo>
                  <a:pt x="0" y="72790"/>
                </a:lnTo>
                <a:cubicBezTo>
                  <a:pt x="0" y="32589"/>
                  <a:pt x="32589" y="0"/>
                  <a:pt x="7279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8" name="Text 66"/>
          <p:cNvSpPr/>
          <p:nvPr/>
        </p:nvSpPr>
        <p:spPr>
          <a:xfrm>
            <a:off x="6370946" y="5686567"/>
            <a:ext cx="2547582" cy="145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MSE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6361847" y="5832143"/>
            <a:ext cx="2565779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6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0.089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9037803" y="5613779"/>
            <a:ext cx="2638567" cy="509516"/>
          </a:xfrm>
          <a:custGeom>
            <a:avLst/>
            <a:gdLst/>
            <a:ahLst/>
            <a:cxnLst/>
            <a:rect l="l" t="t" r="r" b="b"/>
            <a:pathLst>
              <a:path w="2638567" h="509516">
                <a:moveTo>
                  <a:pt x="72790" y="0"/>
                </a:moveTo>
                <a:lnTo>
                  <a:pt x="2565778" y="0"/>
                </a:lnTo>
                <a:cubicBezTo>
                  <a:pt x="2605978" y="0"/>
                  <a:pt x="2638567" y="32589"/>
                  <a:pt x="2638567" y="72790"/>
                </a:cubicBezTo>
                <a:lnTo>
                  <a:pt x="2638567" y="436727"/>
                </a:lnTo>
                <a:cubicBezTo>
                  <a:pt x="2638567" y="476927"/>
                  <a:pt x="2605978" y="509516"/>
                  <a:pt x="2565778" y="509516"/>
                </a:cubicBezTo>
                <a:lnTo>
                  <a:pt x="72790" y="509516"/>
                </a:lnTo>
                <a:cubicBezTo>
                  <a:pt x="32616" y="509516"/>
                  <a:pt x="0" y="476901"/>
                  <a:pt x="0" y="436727"/>
                </a:cubicBezTo>
                <a:lnTo>
                  <a:pt x="0" y="72790"/>
                </a:lnTo>
                <a:cubicBezTo>
                  <a:pt x="0" y="32589"/>
                  <a:pt x="32589" y="0"/>
                  <a:pt x="7279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1" name="Text 69"/>
          <p:cNvSpPr/>
          <p:nvPr/>
        </p:nvSpPr>
        <p:spPr>
          <a:xfrm>
            <a:off x="9083296" y="5686567"/>
            <a:ext cx="2547582" cy="145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RMSE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9074197" y="5832143"/>
            <a:ext cx="2565779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6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0.298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6325453" y="6196084"/>
            <a:ext cx="2638567" cy="509516"/>
          </a:xfrm>
          <a:custGeom>
            <a:avLst/>
            <a:gdLst/>
            <a:ahLst/>
            <a:cxnLst/>
            <a:rect l="l" t="t" r="r" b="b"/>
            <a:pathLst>
              <a:path w="2638567" h="509516">
                <a:moveTo>
                  <a:pt x="72790" y="0"/>
                </a:moveTo>
                <a:lnTo>
                  <a:pt x="2565778" y="0"/>
                </a:lnTo>
                <a:cubicBezTo>
                  <a:pt x="2605978" y="0"/>
                  <a:pt x="2638567" y="32589"/>
                  <a:pt x="2638567" y="72790"/>
                </a:cubicBezTo>
                <a:lnTo>
                  <a:pt x="2638567" y="436727"/>
                </a:lnTo>
                <a:cubicBezTo>
                  <a:pt x="2638567" y="476927"/>
                  <a:pt x="2605978" y="509516"/>
                  <a:pt x="2565778" y="509516"/>
                </a:cubicBezTo>
                <a:lnTo>
                  <a:pt x="72790" y="509516"/>
                </a:lnTo>
                <a:cubicBezTo>
                  <a:pt x="32616" y="509516"/>
                  <a:pt x="0" y="476901"/>
                  <a:pt x="0" y="436727"/>
                </a:cubicBezTo>
                <a:lnTo>
                  <a:pt x="0" y="72790"/>
                </a:lnTo>
                <a:cubicBezTo>
                  <a:pt x="0" y="32589"/>
                  <a:pt x="32589" y="0"/>
                  <a:pt x="7279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4" name="Text 72"/>
          <p:cNvSpPr/>
          <p:nvPr/>
        </p:nvSpPr>
        <p:spPr>
          <a:xfrm>
            <a:off x="6370946" y="6268872"/>
            <a:ext cx="2547582" cy="145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MAPE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6361847" y="6414448"/>
            <a:ext cx="2565779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6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10.25%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9037803" y="6196084"/>
            <a:ext cx="2638567" cy="509516"/>
          </a:xfrm>
          <a:custGeom>
            <a:avLst/>
            <a:gdLst/>
            <a:ahLst/>
            <a:cxnLst/>
            <a:rect l="l" t="t" r="r" b="b"/>
            <a:pathLst>
              <a:path w="2638567" h="509516">
                <a:moveTo>
                  <a:pt x="72790" y="0"/>
                </a:moveTo>
                <a:lnTo>
                  <a:pt x="2565778" y="0"/>
                </a:lnTo>
                <a:cubicBezTo>
                  <a:pt x="2605978" y="0"/>
                  <a:pt x="2638567" y="32589"/>
                  <a:pt x="2638567" y="72790"/>
                </a:cubicBezTo>
                <a:lnTo>
                  <a:pt x="2638567" y="436727"/>
                </a:lnTo>
                <a:cubicBezTo>
                  <a:pt x="2638567" y="476927"/>
                  <a:pt x="2605978" y="509516"/>
                  <a:pt x="2565778" y="509516"/>
                </a:cubicBezTo>
                <a:lnTo>
                  <a:pt x="72790" y="509516"/>
                </a:lnTo>
                <a:cubicBezTo>
                  <a:pt x="32616" y="509516"/>
                  <a:pt x="0" y="476901"/>
                  <a:pt x="0" y="436727"/>
                </a:cubicBezTo>
                <a:lnTo>
                  <a:pt x="0" y="72790"/>
                </a:lnTo>
                <a:cubicBezTo>
                  <a:pt x="0" y="32589"/>
                  <a:pt x="32589" y="0"/>
                  <a:pt x="7279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7" name="Text 75"/>
          <p:cNvSpPr/>
          <p:nvPr/>
        </p:nvSpPr>
        <p:spPr>
          <a:xfrm>
            <a:off x="9083296" y="6268872"/>
            <a:ext cx="2547582" cy="145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CV Score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9074197" y="6414448"/>
            <a:ext cx="2565779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6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0.891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analytics8.com/317cdc5c64cde470f940c73cc06a0ff9926a9b9c.png"/>
          <p:cNvPicPr>
            <a:picLocks noChangeAspect="1"/>
          </p:cNvPicPr>
          <p:nvPr/>
        </p:nvPicPr>
        <p:blipFill>
          <a:blip r:embed="rId3">
            <a:alphaModFix amt="20000"/>
          </a:blip>
          <a:srcRect t="22733" b="2273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2D3138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Conclusion et Perspectives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5763" y="1300163"/>
            <a:ext cx="5591175" cy="3438525"/>
          </a:xfrm>
          <a:custGeom>
            <a:avLst/>
            <a:gdLst/>
            <a:ahLst/>
            <a:cxnLst/>
            <a:rect l="l" t="t" r="r" b="b"/>
            <a:pathLst>
              <a:path w="5591175" h="3438525">
                <a:moveTo>
                  <a:pt x="114297" y="0"/>
                </a:moveTo>
                <a:lnTo>
                  <a:pt x="5476878" y="0"/>
                </a:lnTo>
                <a:cubicBezTo>
                  <a:pt x="5540003" y="0"/>
                  <a:pt x="5591175" y="51172"/>
                  <a:pt x="5591175" y="114297"/>
                </a:cubicBezTo>
                <a:lnTo>
                  <a:pt x="5591175" y="3324228"/>
                </a:lnTo>
                <a:cubicBezTo>
                  <a:pt x="5591175" y="3387353"/>
                  <a:pt x="5540003" y="3438525"/>
                  <a:pt x="5476878" y="3438525"/>
                </a:cubicBezTo>
                <a:lnTo>
                  <a:pt x="114297" y="3438525"/>
                </a:lnTo>
                <a:cubicBezTo>
                  <a:pt x="51172" y="3438525"/>
                  <a:pt x="0" y="3387353"/>
                  <a:pt x="0" y="332422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" name="Shape 4"/>
          <p:cNvSpPr/>
          <p:nvPr/>
        </p:nvSpPr>
        <p:spPr>
          <a:xfrm>
            <a:off x="604838" y="15335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819150" y="1495425"/>
            <a:ext cx="505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Réalisations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81025" y="1914525"/>
            <a:ext cx="5200650" cy="571500"/>
          </a:xfrm>
          <a:custGeom>
            <a:avLst/>
            <a:gdLst/>
            <a:ahLst/>
            <a:cxnLst/>
            <a:rect l="l" t="t" r="r" b="b"/>
            <a:pathLst>
              <a:path w="5200650" h="571500">
                <a:moveTo>
                  <a:pt x="76198" y="0"/>
                </a:moveTo>
                <a:lnTo>
                  <a:pt x="5124452" y="0"/>
                </a:lnTo>
                <a:cubicBezTo>
                  <a:pt x="5166535" y="0"/>
                  <a:pt x="5200650" y="34115"/>
                  <a:pt x="5200650" y="76198"/>
                </a:cubicBezTo>
                <a:lnTo>
                  <a:pt x="5200650" y="495302"/>
                </a:lnTo>
                <a:cubicBezTo>
                  <a:pt x="5200650" y="537385"/>
                  <a:pt x="5166535" y="571500"/>
                  <a:pt x="51244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Shape 7"/>
          <p:cNvSpPr/>
          <p:nvPr/>
        </p:nvSpPr>
        <p:spPr>
          <a:xfrm>
            <a:off x="695325" y="20288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Shape 8"/>
          <p:cNvSpPr/>
          <p:nvPr/>
        </p:nvSpPr>
        <p:spPr>
          <a:xfrm>
            <a:off x="783431" y="21145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7583" y="0"/>
                </a:moveTo>
                <a:lnTo>
                  <a:pt x="95923" y="0"/>
                </a:lnTo>
                <a:cubicBezTo>
                  <a:pt x="102825" y="0"/>
                  <a:pt x="108451" y="5678"/>
                  <a:pt x="108191" y="12554"/>
                </a:cubicBezTo>
                <a:cubicBezTo>
                  <a:pt x="108139" y="13934"/>
                  <a:pt x="108086" y="15314"/>
                  <a:pt x="108008" y="16669"/>
                </a:cubicBezTo>
                <a:lnTo>
                  <a:pt x="120927" y="16669"/>
                </a:lnTo>
                <a:cubicBezTo>
                  <a:pt x="127724" y="16669"/>
                  <a:pt x="133715" y="22294"/>
                  <a:pt x="133194" y="29639"/>
                </a:cubicBezTo>
                <a:cubicBezTo>
                  <a:pt x="131240" y="56648"/>
                  <a:pt x="117437" y="71493"/>
                  <a:pt x="102461" y="79255"/>
                </a:cubicBezTo>
                <a:cubicBezTo>
                  <a:pt x="98346" y="81390"/>
                  <a:pt x="94152" y="82979"/>
                  <a:pt x="90168" y="84151"/>
                </a:cubicBezTo>
                <a:cubicBezTo>
                  <a:pt x="84906" y="91600"/>
                  <a:pt x="79437" y="95533"/>
                  <a:pt x="75088" y="97642"/>
                </a:cubicBezTo>
                <a:lnTo>
                  <a:pt x="75088" y="116681"/>
                </a:lnTo>
                <a:lnTo>
                  <a:pt x="91756" y="116681"/>
                </a:lnTo>
                <a:cubicBezTo>
                  <a:pt x="96366" y="116681"/>
                  <a:pt x="100091" y="120406"/>
                  <a:pt x="100091" y="125016"/>
                </a:cubicBezTo>
                <a:cubicBezTo>
                  <a:pt x="100091" y="129626"/>
                  <a:pt x="96366" y="133350"/>
                  <a:pt x="91756" y="133350"/>
                </a:cubicBezTo>
                <a:lnTo>
                  <a:pt x="41750" y="133350"/>
                </a:lnTo>
                <a:cubicBezTo>
                  <a:pt x="37140" y="133350"/>
                  <a:pt x="33416" y="129626"/>
                  <a:pt x="33416" y="125016"/>
                </a:cubicBezTo>
                <a:cubicBezTo>
                  <a:pt x="33416" y="120406"/>
                  <a:pt x="37140" y="116681"/>
                  <a:pt x="41750" y="116681"/>
                </a:cubicBezTo>
                <a:lnTo>
                  <a:pt x="58419" y="116681"/>
                </a:lnTo>
                <a:lnTo>
                  <a:pt x="58419" y="97642"/>
                </a:lnTo>
                <a:cubicBezTo>
                  <a:pt x="54252" y="95637"/>
                  <a:pt x="49069" y="91913"/>
                  <a:pt x="44016" y="85063"/>
                </a:cubicBezTo>
                <a:cubicBezTo>
                  <a:pt x="39224" y="83813"/>
                  <a:pt x="34015" y="81911"/>
                  <a:pt x="28936" y="79046"/>
                </a:cubicBezTo>
                <a:cubicBezTo>
                  <a:pt x="14846" y="71155"/>
                  <a:pt x="2136" y="56283"/>
                  <a:pt x="313" y="29587"/>
                </a:cubicBezTo>
                <a:cubicBezTo>
                  <a:pt x="-182" y="22268"/>
                  <a:pt x="5782" y="16643"/>
                  <a:pt x="12580" y="16643"/>
                </a:cubicBezTo>
                <a:lnTo>
                  <a:pt x="25498" y="16643"/>
                </a:lnTo>
                <a:cubicBezTo>
                  <a:pt x="25420" y="15288"/>
                  <a:pt x="25368" y="13934"/>
                  <a:pt x="25316" y="12528"/>
                </a:cubicBezTo>
                <a:cubicBezTo>
                  <a:pt x="25055" y="5626"/>
                  <a:pt x="30681" y="-26"/>
                  <a:pt x="37583" y="-26"/>
                </a:cubicBezTo>
                <a:close/>
                <a:moveTo>
                  <a:pt x="26436" y="29170"/>
                </a:moveTo>
                <a:lnTo>
                  <a:pt x="12788" y="29170"/>
                </a:lnTo>
                <a:cubicBezTo>
                  <a:pt x="14403" y="51230"/>
                  <a:pt x="24534" y="62273"/>
                  <a:pt x="34978" y="68134"/>
                </a:cubicBezTo>
                <a:cubicBezTo>
                  <a:pt x="31228" y="58419"/>
                  <a:pt x="28129" y="45735"/>
                  <a:pt x="26436" y="29170"/>
                </a:cubicBezTo>
                <a:close/>
                <a:moveTo>
                  <a:pt x="98971" y="66883"/>
                </a:moveTo>
                <a:cubicBezTo>
                  <a:pt x="109519" y="60685"/>
                  <a:pt x="119051" y="49668"/>
                  <a:pt x="120666" y="29170"/>
                </a:cubicBezTo>
                <a:lnTo>
                  <a:pt x="107045" y="29170"/>
                </a:lnTo>
                <a:cubicBezTo>
                  <a:pt x="105430" y="45032"/>
                  <a:pt x="102513" y="57351"/>
                  <a:pt x="98971" y="6688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9"/>
          <p:cNvSpPr/>
          <p:nvPr/>
        </p:nvSpPr>
        <p:spPr>
          <a:xfrm>
            <a:off x="1114425" y="2028825"/>
            <a:ext cx="2133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Précision Élevée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114425" y="2219325"/>
            <a:ext cx="2124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89.75% de précision avec Random Forest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81025" y="2600325"/>
            <a:ext cx="5200650" cy="571500"/>
          </a:xfrm>
          <a:custGeom>
            <a:avLst/>
            <a:gdLst/>
            <a:ahLst/>
            <a:cxnLst/>
            <a:rect l="l" t="t" r="r" b="b"/>
            <a:pathLst>
              <a:path w="5200650" h="571500">
                <a:moveTo>
                  <a:pt x="76198" y="0"/>
                </a:moveTo>
                <a:lnTo>
                  <a:pt x="5124452" y="0"/>
                </a:lnTo>
                <a:cubicBezTo>
                  <a:pt x="5166535" y="0"/>
                  <a:pt x="5200650" y="34115"/>
                  <a:pt x="5200650" y="76198"/>
                </a:cubicBezTo>
                <a:lnTo>
                  <a:pt x="5200650" y="495302"/>
                </a:lnTo>
                <a:cubicBezTo>
                  <a:pt x="5200650" y="537385"/>
                  <a:pt x="5166535" y="571500"/>
                  <a:pt x="51244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Shape 12"/>
          <p:cNvSpPr/>
          <p:nvPr/>
        </p:nvSpPr>
        <p:spPr>
          <a:xfrm>
            <a:off x="695325" y="27146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Shape 13"/>
          <p:cNvSpPr/>
          <p:nvPr/>
        </p:nvSpPr>
        <p:spPr>
          <a:xfrm>
            <a:off x="783431" y="28003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3337" y="83344"/>
                </a:moveTo>
                <a:lnTo>
                  <a:pt x="6381" y="83344"/>
                </a:lnTo>
                <a:cubicBezTo>
                  <a:pt x="-104" y="83344"/>
                  <a:pt x="-4089" y="76286"/>
                  <a:pt x="-755" y="70712"/>
                </a:cubicBezTo>
                <a:lnTo>
                  <a:pt x="13022" y="47740"/>
                </a:lnTo>
                <a:cubicBezTo>
                  <a:pt x="15288" y="43964"/>
                  <a:pt x="19351" y="41672"/>
                  <a:pt x="23753" y="41672"/>
                </a:cubicBezTo>
                <a:lnTo>
                  <a:pt x="48496" y="41672"/>
                </a:lnTo>
                <a:cubicBezTo>
                  <a:pt x="68316" y="8100"/>
                  <a:pt x="97877" y="6407"/>
                  <a:pt x="117645" y="9298"/>
                </a:cubicBezTo>
                <a:cubicBezTo>
                  <a:pt x="120979" y="9793"/>
                  <a:pt x="123583" y="12397"/>
                  <a:pt x="124052" y="15705"/>
                </a:cubicBezTo>
                <a:cubicBezTo>
                  <a:pt x="126943" y="35473"/>
                  <a:pt x="125250" y="65034"/>
                  <a:pt x="91678" y="84854"/>
                </a:cubicBezTo>
                <a:lnTo>
                  <a:pt x="91678" y="109597"/>
                </a:lnTo>
                <a:cubicBezTo>
                  <a:pt x="91678" y="113999"/>
                  <a:pt x="89386" y="118062"/>
                  <a:pt x="85610" y="120328"/>
                </a:cubicBezTo>
                <a:lnTo>
                  <a:pt x="62638" y="134105"/>
                </a:lnTo>
                <a:cubicBezTo>
                  <a:pt x="57090" y="137439"/>
                  <a:pt x="50006" y="133428"/>
                  <a:pt x="50006" y="126969"/>
                </a:cubicBezTo>
                <a:lnTo>
                  <a:pt x="50006" y="100013"/>
                </a:lnTo>
                <a:cubicBezTo>
                  <a:pt x="50006" y="90819"/>
                  <a:pt x="42531" y="83344"/>
                  <a:pt x="33337" y="83344"/>
                </a:cubicBezTo>
                <a:lnTo>
                  <a:pt x="33311" y="83344"/>
                </a:lnTo>
                <a:close/>
                <a:moveTo>
                  <a:pt x="104180" y="41672"/>
                </a:moveTo>
                <a:cubicBezTo>
                  <a:pt x="104180" y="34772"/>
                  <a:pt x="98578" y="29170"/>
                  <a:pt x="91678" y="29170"/>
                </a:cubicBezTo>
                <a:cubicBezTo>
                  <a:pt x="84778" y="29170"/>
                  <a:pt x="79177" y="34772"/>
                  <a:pt x="79177" y="41672"/>
                </a:cubicBezTo>
                <a:cubicBezTo>
                  <a:pt x="79177" y="48572"/>
                  <a:pt x="84778" y="54173"/>
                  <a:pt x="91678" y="54173"/>
                </a:cubicBezTo>
                <a:cubicBezTo>
                  <a:pt x="98578" y="54173"/>
                  <a:pt x="104180" y="48572"/>
                  <a:pt x="104180" y="41672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7" name="Text 14"/>
          <p:cNvSpPr/>
          <p:nvPr/>
        </p:nvSpPr>
        <p:spPr>
          <a:xfrm>
            <a:off x="1114425" y="2714625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Performante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114425" y="2905125"/>
            <a:ext cx="1485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FastAPI avec latence &lt;50ms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81025" y="3286125"/>
            <a:ext cx="5200650" cy="571500"/>
          </a:xfrm>
          <a:custGeom>
            <a:avLst/>
            <a:gdLst/>
            <a:ahLst/>
            <a:cxnLst/>
            <a:rect l="l" t="t" r="r" b="b"/>
            <a:pathLst>
              <a:path w="5200650" h="571500">
                <a:moveTo>
                  <a:pt x="76198" y="0"/>
                </a:moveTo>
                <a:lnTo>
                  <a:pt x="5124452" y="0"/>
                </a:lnTo>
                <a:cubicBezTo>
                  <a:pt x="5166535" y="0"/>
                  <a:pt x="5200650" y="34115"/>
                  <a:pt x="5200650" y="76198"/>
                </a:cubicBezTo>
                <a:lnTo>
                  <a:pt x="5200650" y="495302"/>
                </a:lnTo>
                <a:cubicBezTo>
                  <a:pt x="5200650" y="537385"/>
                  <a:pt x="5166535" y="571500"/>
                  <a:pt x="51244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Shape 17"/>
          <p:cNvSpPr/>
          <p:nvPr/>
        </p:nvSpPr>
        <p:spPr>
          <a:xfrm>
            <a:off x="695325" y="34004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Shape 18"/>
          <p:cNvSpPr/>
          <p:nvPr/>
        </p:nvSpPr>
        <p:spPr>
          <a:xfrm>
            <a:off x="783431" y="34861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8334"/>
                </a:moveTo>
                <a:cubicBezTo>
                  <a:pt x="7475" y="8334"/>
                  <a:pt x="0" y="15809"/>
                  <a:pt x="0" y="25003"/>
                </a:cubicBezTo>
                <a:lnTo>
                  <a:pt x="0" y="91678"/>
                </a:lnTo>
                <a:cubicBezTo>
                  <a:pt x="0" y="100872"/>
                  <a:pt x="7475" y="108347"/>
                  <a:pt x="16669" y="108347"/>
                </a:cubicBezTo>
                <a:lnTo>
                  <a:pt x="54173" y="108347"/>
                </a:lnTo>
                <a:lnTo>
                  <a:pt x="50006" y="120848"/>
                </a:lnTo>
                <a:lnTo>
                  <a:pt x="31254" y="120848"/>
                </a:lnTo>
                <a:cubicBezTo>
                  <a:pt x="27790" y="120848"/>
                  <a:pt x="25003" y="123635"/>
                  <a:pt x="25003" y="127099"/>
                </a:cubicBezTo>
                <a:cubicBezTo>
                  <a:pt x="25003" y="130563"/>
                  <a:pt x="27790" y="133350"/>
                  <a:pt x="31254" y="133350"/>
                </a:cubicBezTo>
                <a:lnTo>
                  <a:pt x="102096" y="133350"/>
                </a:lnTo>
                <a:cubicBezTo>
                  <a:pt x="105560" y="133350"/>
                  <a:pt x="108347" y="130563"/>
                  <a:pt x="108347" y="127099"/>
                </a:cubicBezTo>
                <a:cubicBezTo>
                  <a:pt x="108347" y="123635"/>
                  <a:pt x="105560" y="120848"/>
                  <a:pt x="102096" y="120848"/>
                </a:cubicBezTo>
                <a:lnTo>
                  <a:pt x="83344" y="120848"/>
                </a:lnTo>
                <a:lnTo>
                  <a:pt x="79177" y="108347"/>
                </a:lnTo>
                <a:lnTo>
                  <a:pt x="116681" y="108347"/>
                </a:lnTo>
                <a:cubicBezTo>
                  <a:pt x="125875" y="108347"/>
                  <a:pt x="133350" y="100872"/>
                  <a:pt x="133350" y="91678"/>
                </a:cubicBezTo>
                <a:lnTo>
                  <a:pt x="133350" y="25003"/>
                </a:lnTo>
                <a:cubicBezTo>
                  <a:pt x="133350" y="15809"/>
                  <a:pt x="125875" y="8334"/>
                  <a:pt x="116681" y="8334"/>
                </a:cubicBezTo>
                <a:lnTo>
                  <a:pt x="16669" y="8334"/>
                </a:lnTo>
                <a:close/>
                <a:moveTo>
                  <a:pt x="25003" y="25003"/>
                </a:moveTo>
                <a:lnTo>
                  <a:pt x="108347" y="25003"/>
                </a:lnTo>
                <a:cubicBezTo>
                  <a:pt x="112957" y="25003"/>
                  <a:pt x="116681" y="28728"/>
                  <a:pt x="116681" y="33337"/>
                </a:cubicBezTo>
                <a:lnTo>
                  <a:pt x="116681" y="75009"/>
                </a:lnTo>
                <a:cubicBezTo>
                  <a:pt x="116681" y="79619"/>
                  <a:pt x="112957" y="83344"/>
                  <a:pt x="108347" y="83344"/>
                </a:cubicBezTo>
                <a:lnTo>
                  <a:pt x="25003" y="83344"/>
                </a:lnTo>
                <a:cubicBezTo>
                  <a:pt x="20393" y="83344"/>
                  <a:pt x="16669" y="79619"/>
                  <a:pt x="16669" y="75009"/>
                </a:cubicBezTo>
                <a:lnTo>
                  <a:pt x="16669" y="33337"/>
                </a:lnTo>
                <a:cubicBezTo>
                  <a:pt x="16669" y="28728"/>
                  <a:pt x="20393" y="25003"/>
                  <a:pt x="25003" y="2500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Text 19"/>
          <p:cNvSpPr/>
          <p:nvPr/>
        </p:nvSpPr>
        <p:spPr>
          <a:xfrm>
            <a:off x="1114425" y="3400425"/>
            <a:ext cx="157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Interface Intuitive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114425" y="3590925"/>
            <a:ext cx="15621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Dashboard Streamlit interactif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581025" y="3971925"/>
            <a:ext cx="5200650" cy="571500"/>
          </a:xfrm>
          <a:custGeom>
            <a:avLst/>
            <a:gdLst/>
            <a:ahLst/>
            <a:cxnLst/>
            <a:rect l="l" t="t" r="r" b="b"/>
            <a:pathLst>
              <a:path w="5200650" h="571500">
                <a:moveTo>
                  <a:pt x="76198" y="0"/>
                </a:moveTo>
                <a:lnTo>
                  <a:pt x="5124452" y="0"/>
                </a:lnTo>
                <a:cubicBezTo>
                  <a:pt x="5166535" y="0"/>
                  <a:pt x="5200650" y="34115"/>
                  <a:pt x="5200650" y="76198"/>
                </a:cubicBezTo>
                <a:lnTo>
                  <a:pt x="5200650" y="495302"/>
                </a:lnTo>
                <a:cubicBezTo>
                  <a:pt x="5200650" y="537385"/>
                  <a:pt x="5166535" y="571500"/>
                  <a:pt x="51244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Shape 22"/>
          <p:cNvSpPr/>
          <p:nvPr/>
        </p:nvSpPr>
        <p:spPr>
          <a:xfrm>
            <a:off x="695325" y="40862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6" name="Shape 23"/>
          <p:cNvSpPr/>
          <p:nvPr/>
        </p:nvSpPr>
        <p:spPr>
          <a:xfrm>
            <a:off x="766763" y="4171950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108321" y="54825"/>
                </a:moveTo>
                <a:cubicBezTo>
                  <a:pt x="111498" y="53965"/>
                  <a:pt x="114832" y="55476"/>
                  <a:pt x="116265" y="58419"/>
                </a:cubicBezTo>
                <a:lnTo>
                  <a:pt x="121109" y="68212"/>
                </a:lnTo>
                <a:cubicBezTo>
                  <a:pt x="123792" y="68576"/>
                  <a:pt x="126422" y="69306"/>
                  <a:pt x="128896" y="70321"/>
                </a:cubicBezTo>
                <a:lnTo>
                  <a:pt x="138012" y="64253"/>
                </a:lnTo>
                <a:cubicBezTo>
                  <a:pt x="140747" y="62430"/>
                  <a:pt x="144367" y="62794"/>
                  <a:pt x="146685" y="65112"/>
                </a:cubicBezTo>
                <a:lnTo>
                  <a:pt x="151686" y="70113"/>
                </a:lnTo>
                <a:cubicBezTo>
                  <a:pt x="154004" y="72431"/>
                  <a:pt x="154368" y="76077"/>
                  <a:pt x="152545" y="78786"/>
                </a:cubicBezTo>
                <a:lnTo>
                  <a:pt x="146477" y="87876"/>
                </a:lnTo>
                <a:cubicBezTo>
                  <a:pt x="146971" y="89100"/>
                  <a:pt x="147414" y="90376"/>
                  <a:pt x="147779" y="91704"/>
                </a:cubicBezTo>
                <a:cubicBezTo>
                  <a:pt x="148144" y="93032"/>
                  <a:pt x="148378" y="94335"/>
                  <a:pt x="148560" y="95663"/>
                </a:cubicBezTo>
                <a:lnTo>
                  <a:pt x="158379" y="100507"/>
                </a:lnTo>
                <a:cubicBezTo>
                  <a:pt x="161322" y="101966"/>
                  <a:pt x="162833" y="105300"/>
                  <a:pt x="161973" y="108451"/>
                </a:cubicBezTo>
                <a:lnTo>
                  <a:pt x="160150" y="115275"/>
                </a:lnTo>
                <a:cubicBezTo>
                  <a:pt x="159291" y="118426"/>
                  <a:pt x="156348" y="120562"/>
                  <a:pt x="153066" y="120354"/>
                </a:cubicBezTo>
                <a:lnTo>
                  <a:pt x="142127" y="119650"/>
                </a:lnTo>
                <a:cubicBezTo>
                  <a:pt x="140486" y="121760"/>
                  <a:pt x="138585" y="123713"/>
                  <a:pt x="136423" y="125380"/>
                </a:cubicBezTo>
                <a:lnTo>
                  <a:pt x="137127" y="136293"/>
                </a:lnTo>
                <a:cubicBezTo>
                  <a:pt x="137335" y="139575"/>
                  <a:pt x="135199" y="142544"/>
                  <a:pt x="132048" y="143377"/>
                </a:cubicBezTo>
                <a:lnTo>
                  <a:pt x="125224" y="145200"/>
                </a:lnTo>
                <a:cubicBezTo>
                  <a:pt x="122047" y="146060"/>
                  <a:pt x="118739" y="144549"/>
                  <a:pt x="117280" y="141606"/>
                </a:cubicBezTo>
                <a:lnTo>
                  <a:pt x="112436" y="131813"/>
                </a:lnTo>
                <a:cubicBezTo>
                  <a:pt x="109753" y="131449"/>
                  <a:pt x="107123" y="130719"/>
                  <a:pt x="104648" y="129704"/>
                </a:cubicBezTo>
                <a:lnTo>
                  <a:pt x="95533" y="135772"/>
                </a:lnTo>
                <a:cubicBezTo>
                  <a:pt x="92798" y="137595"/>
                  <a:pt x="89178" y="137231"/>
                  <a:pt x="86860" y="134913"/>
                </a:cubicBezTo>
                <a:lnTo>
                  <a:pt x="81859" y="129912"/>
                </a:lnTo>
                <a:cubicBezTo>
                  <a:pt x="79541" y="127594"/>
                  <a:pt x="79177" y="123974"/>
                  <a:pt x="81000" y="121239"/>
                </a:cubicBezTo>
                <a:lnTo>
                  <a:pt x="87068" y="112123"/>
                </a:lnTo>
                <a:cubicBezTo>
                  <a:pt x="86573" y="110899"/>
                  <a:pt x="86131" y="109623"/>
                  <a:pt x="85766" y="108295"/>
                </a:cubicBezTo>
                <a:cubicBezTo>
                  <a:pt x="85401" y="106966"/>
                  <a:pt x="85167" y="105638"/>
                  <a:pt x="84985" y="104336"/>
                </a:cubicBezTo>
                <a:lnTo>
                  <a:pt x="75166" y="99492"/>
                </a:lnTo>
                <a:cubicBezTo>
                  <a:pt x="72223" y="98033"/>
                  <a:pt x="70738" y="94699"/>
                  <a:pt x="71571" y="91548"/>
                </a:cubicBezTo>
                <a:lnTo>
                  <a:pt x="73395" y="84724"/>
                </a:lnTo>
                <a:cubicBezTo>
                  <a:pt x="74254" y="81573"/>
                  <a:pt x="77197" y="79437"/>
                  <a:pt x="80479" y="79645"/>
                </a:cubicBezTo>
                <a:lnTo>
                  <a:pt x="91392" y="80349"/>
                </a:lnTo>
                <a:cubicBezTo>
                  <a:pt x="93032" y="78239"/>
                  <a:pt x="94934" y="76286"/>
                  <a:pt x="97095" y="74619"/>
                </a:cubicBezTo>
                <a:lnTo>
                  <a:pt x="96392" y="63732"/>
                </a:lnTo>
                <a:cubicBezTo>
                  <a:pt x="96184" y="60450"/>
                  <a:pt x="98320" y="57481"/>
                  <a:pt x="101471" y="56648"/>
                </a:cubicBezTo>
                <a:lnTo>
                  <a:pt x="108295" y="54825"/>
                </a:lnTo>
                <a:close/>
                <a:moveTo>
                  <a:pt x="116785" y="88553"/>
                </a:moveTo>
                <a:cubicBezTo>
                  <a:pt x="110461" y="88560"/>
                  <a:pt x="105331" y="93701"/>
                  <a:pt x="105339" y="100026"/>
                </a:cubicBezTo>
                <a:cubicBezTo>
                  <a:pt x="105346" y="106350"/>
                  <a:pt x="110487" y="111479"/>
                  <a:pt x="116811" y="111472"/>
                </a:cubicBezTo>
                <a:cubicBezTo>
                  <a:pt x="123136" y="111465"/>
                  <a:pt x="128265" y="106324"/>
                  <a:pt x="128258" y="99999"/>
                </a:cubicBezTo>
                <a:cubicBezTo>
                  <a:pt x="128251" y="93675"/>
                  <a:pt x="123110" y="88546"/>
                  <a:pt x="116785" y="88553"/>
                </a:cubicBezTo>
                <a:close/>
                <a:moveTo>
                  <a:pt x="58575" y="-11850"/>
                </a:moveTo>
                <a:lnTo>
                  <a:pt x="65399" y="-10027"/>
                </a:lnTo>
                <a:cubicBezTo>
                  <a:pt x="68550" y="-9168"/>
                  <a:pt x="70686" y="-6199"/>
                  <a:pt x="70478" y="-2943"/>
                </a:cubicBezTo>
                <a:lnTo>
                  <a:pt x="69774" y="7944"/>
                </a:lnTo>
                <a:cubicBezTo>
                  <a:pt x="71936" y="9611"/>
                  <a:pt x="73837" y="11538"/>
                  <a:pt x="75478" y="13674"/>
                </a:cubicBezTo>
                <a:lnTo>
                  <a:pt x="86417" y="12970"/>
                </a:lnTo>
                <a:cubicBezTo>
                  <a:pt x="89673" y="12762"/>
                  <a:pt x="92642" y="14898"/>
                  <a:pt x="93501" y="18049"/>
                </a:cubicBezTo>
                <a:lnTo>
                  <a:pt x="95324" y="24873"/>
                </a:lnTo>
                <a:cubicBezTo>
                  <a:pt x="96158" y="28024"/>
                  <a:pt x="94673" y="31358"/>
                  <a:pt x="91730" y="32817"/>
                </a:cubicBezTo>
                <a:lnTo>
                  <a:pt x="81911" y="37661"/>
                </a:lnTo>
                <a:cubicBezTo>
                  <a:pt x="81729" y="38989"/>
                  <a:pt x="81469" y="40318"/>
                  <a:pt x="81130" y="41620"/>
                </a:cubicBezTo>
                <a:cubicBezTo>
                  <a:pt x="80791" y="42922"/>
                  <a:pt x="80323" y="44224"/>
                  <a:pt x="79828" y="45448"/>
                </a:cubicBezTo>
                <a:lnTo>
                  <a:pt x="85896" y="54564"/>
                </a:lnTo>
                <a:cubicBezTo>
                  <a:pt x="87719" y="57299"/>
                  <a:pt x="87355" y="60919"/>
                  <a:pt x="85037" y="63237"/>
                </a:cubicBezTo>
                <a:lnTo>
                  <a:pt x="80036" y="68238"/>
                </a:lnTo>
                <a:cubicBezTo>
                  <a:pt x="77718" y="70556"/>
                  <a:pt x="74098" y="70920"/>
                  <a:pt x="71363" y="69097"/>
                </a:cubicBezTo>
                <a:lnTo>
                  <a:pt x="62247" y="63029"/>
                </a:lnTo>
                <a:cubicBezTo>
                  <a:pt x="59773" y="64044"/>
                  <a:pt x="57143" y="64774"/>
                  <a:pt x="54460" y="65138"/>
                </a:cubicBezTo>
                <a:lnTo>
                  <a:pt x="49616" y="74931"/>
                </a:lnTo>
                <a:cubicBezTo>
                  <a:pt x="48157" y="77874"/>
                  <a:pt x="44823" y="79359"/>
                  <a:pt x="41672" y="78525"/>
                </a:cubicBezTo>
                <a:lnTo>
                  <a:pt x="34848" y="76702"/>
                </a:lnTo>
                <a:cubicBezTo>
                  <a:pt x="31671" y="75843"/>
                  <a:pt x="29561" y="72874"/>
                  <a:pt x="29769" y="69618"/>
                </a:cubicBezTo>
                <a:lnTo>
                  <a:pt x="30473" y="58705"/>
                </a:lnTo>
                <a:cubicBezTo>
                  <a:pt x="28311" y="57038"/>
                  <a:pt x="26410" y="55111"/>
                  <a:pt x="24769" y="52975"/>
                </a:cubicBezTo>
                <a:lnTo>
                  <a:pt x="13830" y="53679"/>
                </a:lnTo>
                <a:cubicBezTo>
                  <a:pt x="10574" y="53887"/>
                  <a:pt x="7605" y="51751"/>
                  <a:pt x="6746" y="48600"/>
                </a:cubicBezTo>
                <a:lnTo>
                  <a:pt x="4922" y="41776"/>
                </a:lnTo>
                <a:cubicBezTo>
                  <a:pt x="4089" y="38625"/>
                  <a:pt x="5574" y="35291"/>
                  <a:pt x="8517" y="33832"/>
                </a:cubicBezTo>
                <a:lnTo>
                  <a:pt x="18336" y="28988"/>
                </a:lnTo>
                <a:cubicBezTo>
                  <a:pt x="18518" y="27660"/>
                  <a:pt x="18778" y="26357"/>
                  <a:pt x="19117" y="25029"/>
                </a:cubicBezTo>
                <a:cubicBezTo>
                  <a:pt x="19482" y="23701"/>
                  <a:pt x="19898" y="22425"/>
                  <a:pt x="20419" y="21201"/>
                </a:cubicBezTo>
                <a:lnTo>
                  <a:pt x="14351" y="12111"/>
                </a:lnTo>
                <a:cubicBezTo>
                  <a:pt x="12528" y="9376"/>
                  <a:pt x="12892" y="5756"/>
                  <a:pt x="15210" y="3438"/>
                </a:cubicBezTo>
                <a:lnTo>
                  <a:pt x="20211" y="-1563"/>
                </a:lnTo>
                <a:cubicBezTo>
                  <a:pt x="22529" y="-3881"/>
                  <a:pt x="26149" y="-4245"/>
                  <a:pt x="28884" y="-2422"/>
                </a:cubicBezTo>
                <a:lnTo>
                  <a:pt x="38000" y="3646"/>
                </a:lnTo>
                <a:cubicBezTo>
                  <a:pt x="40474" y="2631"/>
                  <a:pt x="43104" y="1901"/>
                  <a:pt x="45787" y="1537"/>
                </a:cubicBezTo>
                <a:lnTo>
                  <a:pt x="50631" y="-8256"/>
                </a:lnTo>
                <a:cubicBezTo>
                  <a:pt x="52090" y="-11199"/>
                  <a:pt x="55398" y="-12684"/>
                  <a:pt x="58575" y="-11850"/>
                </a:cubicBezTo>
                <a:close/>
                <a:moveTo>
                  <a:pt x="50110" y="21878"/>
                </a:moveTo>
                <a:cubicBezTo>
                  <a:pt x="43786" y="21878"/>
                  <a:pt x="38651" y="27013"/>
                  <a:pt x="38651" y="33337"/>
                </a:cubicBezTo>
                <a:cubicBezTo>
                  <a:pt x="38651" y="39662"/>
                  <a:pt x="43786" y="44797"/>
                  <a:pt x="50110" y="44797"/>
                </a:cubicBezTo>
                <a:cubicBezTo>
                  <a:pt x="56435" y="44797"/>
                  <a:pt x="61570" y="39662"/>
                  <a:pt x="61570" y="33337"/>
                </a:cubicBezTo>
                <a:cubicBezTo>
                  <a:pt x="61570" y="27013"/>
                  <a:pt x="56435" y="21878"/>
                  <a:pt x="50110" y="21878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7" name="Text 24"/>
          <p:cNvSpPr/>
          <p:nvPr/>
        </p:nvSpPr>
        <p:spPr>
          <a:xfrm>
            <a:off x="1114425" y="4086225"/>
            <a:ext cx="2286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MLOps Complet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114425" y="4276725"/>
            <a:ext cx="2276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Versionnement, tracking et conteneurisation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385763" y="4900613"/>
            <a:ext cx="5591175" cy="1762125"/>
          </a:xfrm>
          <a:custGeom>
            <a:avLst/>
            <a:gdLst/>
            <a:ahLst/>
            <a:cxnLst/>
            <a:rect l="l" t="t" r="r" b="b"/>
            <a:pathLst>
              <a:path w="5591175" h="1762125">
                <a:moveTo>
                  <a:pt x="114291" y="0"/>
                </a:moveTo>
                <a:lnTo>
                  <a:pt x="5476884" y="0"/>
                </a:lnTo>
                <a:cubicBezTo>
                  <a:pt x="5540005" y="0"/>
                  <a:pt x="5591175" y="51170"/>
                  <a:pt x="5591175" y="114291"/>
                </a:cubicBezTo>
                <a:lnTo>
                  <a:pt x="5591175" y="1647834"/>
                </a:lnTo>
                <a:cubicBezTo>
                  <a:pt x="5591175" y="1710955"/>
                  <a:pt x="5540005" y="1762125"/>
                  <a:pt x="5476884" y="1762125"/>
                </a:cubicBezTo>
                <a:lnTo>
                  <a:pt x="114291" y="1762125"/>
                </a:lnTo>
                <a:cubicBezTo>
                  <a:pt x="51170" y="1762125"/>
                  <a:pt x="0" y="1710955"/>
                  <a:pt x="0" y="1647834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0" name="Text 27"/>
          <p:cNvSpPr/>
          <p:nvPr/>
        </p:nvSpPr>
        <p:spPr>
          <a:xfrm>
            <a:off x="581025" y="5095875"/>
            <a:ext cx="5286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Apprentissages Clés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619125" y="54959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2" name="Text 29"/>
          <p:cNvSpPr/>
          <p:nvPr/>
        </p:nvSpPr>
        <p:spPr>
          <a:xfrm>
            <a:off x="847725" y="5476875"/>
            <a:ext cx="2524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Importance du prétraitement des données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619125" y="57626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Text 31"/>
          <p:cNvSpPr/>
          <p:nvPr/>
        </p:nvSpPr>
        <p:spPr>
          <a:xfrm>
            <a:off x="847725" y="5743575"/>
            <a:ext cx="2019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GridSearchCV pour l'optimisation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619125" y="60293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Text 33"/>
          <p:cNvSpPr/>
          <p:nvPr/>
        </p:nvSpPr>
        <p:spPr>
          <a:xfrm>
            <a:off x="847725" y="6010275"/>
            <a:ext cx="1971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FastAPI &gt; Flask pour les APIs ML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619125" y="62960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8" name="Text 35"/>
          <p:cNvSpPr/>
          <p:nvPr/>
        </p:nvSpPr>
        <p:spPr>
          <a:xfrm>
            <a:off x="847725" y="6276975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Streamlit pour les prototypes rapides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6215063" y="1300163"/>
            <a:ext cx="5591175" cy="3438525"/>
          </a:xfrm>
          <a:custGeom>
            <a:avLst/>
            <a:gdLst/>
            <a:ahLst/>
            <a:cxnLst/>
            <a:rect l="l" t="t" r="r" b="b"/>
            <a:pathLst>
              <a:path w="5591175" h="3438525">
                <a:moveTo>
                  <a:pt x="114297" y="0"/>
                </a:moveTo>
                <a:lnTo>
                  <a:pt x="5476878" y="0"/>
                </a:lnTo>
                <a:cubicBezTo>
                  <a:pt x="5540003" y="0"/>
                  <a:pt x="5591175" y="51172"/>
                  <a:pt x="5591175" y="114297"/>
                </a:cubicBezTo>
                <a:lnTo>
                  <a:pt x="5591175" y="3324228"/>
                </a:lnTo>
                <a:cubicBezTo>
                  <a:pt x="5591175" y="3387353"/>
                  <a:pt x="5540003" y="3438525"/>
                  <a:pt x="5476878" y="3438525"/>
                </a:cubicBezTo>
                <a:lnTo>
                  <a:pt x="114297" y="3438525"/>
                </a:lnTo>
                <a:cubicBezTo>
                  <a:pt x="51172" y="3438525"/>
                  <a:pt x="0" y="3387353"/>
                  <a:pt x="0" y="332422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0" name="Shape 37"/>
          <p:cNvSpPr/>
          <p:nvPr/>
        </p:nvSpPr>
        <p:spPr>
          <a:xfrm>
            <a:off x="6434138" y="15335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3307" y="11906"/>
                </a:moveTo>
                <a:lnTo>
                  <a:pt x="54955" y="11906"/>
                </a:lnTo>
                <a:cubicBezTo>
                  <a:pt x="44016" y="11906"/>
                  <a:pt x="34454" y="19385"/>
                  <a:pt x="31849" y="29989"/>
                </a:cubicBezTo>
                <a:lnTo>
                  <a:pt x="521" y="156456"/>
                </a:lnTo>
                <a:cubicBezTo>
                  <a:pt x="-2270" y="167692"/>
                  <a:pt x="6251" y="178594"/>
                  <a:pt x="17859" y="178594"/>
                </a:cubicBezTo>
                <a:lnTo>
                  <a:pt x="83307" y="178594"/>
                </a:lnTo>
                <a:lnTo>
                  <a:pt x="83307" y="154781"/>
                </a:lnTo>
                <a:cubicBezTo>
                  <a:pt x="83307" y="148196"/>
                  <a:pt x="88627" y="142875"/>
                  <a:pt x="95213" y="142875"/>
                </a:cubicBezTo>
                <a:cubicBezTo>
                  <a:pt x="101798" y="142875"/>
                  <a:pt x="107119" y="148196"/>
                  <a:pt x="107119" y="154781"/>
                </a:cubicBezTo>
                <a:lnTo>
                  <a:pt x="107119" y="178594"/>
                </a:lnTo>
                <a:lnTo>
                  <a:pt x="172641" y="178594"/>
                </a:lnTo>
                <a:cubicBezTo>
                  <a:pt x="184249" y="178594"/>
                  <a:pt x="192770" y="167692"/>
                  <a:pt x="189979" y="156456"/>
                </a:cubicBezTo>
                <a:lnTo>
                  <a:pt x="158688" y="29989"/>
                </a:lnTo>
                <a:cubicBezTo>
                  <a:pt x="156046" y="19385"/>
                  <a:pt x="146521" y="11906"/>
                  <a:pt x="135545" y="11906"/>
                </a:cubicBezTo>
                <a:lnTo>
                  <a:pt x="107119" y="11906"/>
                </a:lnTo>
                <a:lnTo>
                  <a:pt x="107119" y="35719"/>
                </a:lnTo>
                <a:cubicBezTo>
                  <a:pt x="107119" y="42304"/>
                  <a:pt x="101798" y="47625"/>
                  <a:pt x="95213" y="47625"/>
                </a:cubicBezTo>
                <a:cubicBezTo>
                  <a:pt x="88627" y="47625"/>
                  <a:pt x="83307" y="42304"/>
                  <a:pt x="83307" y="35719"/>
                </a:cubicBezTo>
                <a:lnTo>
                  <a:pt x="83307" y="11906"/>
                </a:lnTo>
                <a:close/>
                <a:moveTo>
                  <a:pt x="107119" y="83344"/>
                </a:moveTo>
                <a:lnTo>
                  <a:pt x="107119" y="107156"/>
                </a:lnTo>
                <a:cubicBezTo>
                  <a:pt x="107119" y="113742"/>
                  <a:pt x="101798" y="119063"/>
                  <a:pt x="95213" y="119063"/>
                </a:cubicBezTo>
                <a:cubicBezTo>
                  <a:pt x="88627" y="119063"/>
                  <a:pt x="83307" y="113742"/>
                  <a:pt x="83307" y="107156"/>
                </a:cubicBezTo>
                <a:lnTo>
                  <a:pt x="83307" y="83344"/>
                </a:lnTo>
                <a:cubicBezTo>
                  <a:pt x="83307" y="76758"/>
                  <a:pt x="88627" y="71438"/>
                  <a:pt x="95213" y="71438"/>
                </a:cubicBezTo>
                <a:cubicBezTo>
                  <a:pt x="101798" y="71438"/>
                  <a:pt x="107119" y="76758"/>
                  <a:pt x="107119" y="83344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1" name="Text 38"/>
          <p:cNvSpPr/>
          <p:nvPr/>
        </p:nvSpPr>
        <p:spPr>
          <a:xfrm>
            <a:off x="6648450" y="1495425"/>
            <a:ext cx="505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Perspectives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6429375" y="1914525"/>
            <a:ext cx="5181600" cy="571500"/>
          </a:xfrm>
          <a:custGeom>
            <a:avLst/>
            <a:gdLst/>
            <a:ahLst/>
            <a:cxnLst/>
            <a:rect l="l" t="t" r="r" b="b"/>
            <a:pathLst>
              <a:path w="5181600" h="571500">
                <a:moveTo>
                  <a:pt x="38100" y="0"/>
                </a:moveTo>
                <a:lnTo>
                  <a:pt x="5105402" y="0"/>
                </a:lnTo>
                <a:cubicBezTo>
                  <a:pt x="5147485" y="0"/>
                  <a:pt x="5181600" y="34115"/>
                  <a:pt x="5181600" y="76198"/>
                </a:cubicBezTo>
                <a:lnTo>
                  <a:pt x="5181600" y="495302"/>
                </a:lnTo>
                <a:cubicBezTo>
                  <a:pt x="5181600" y="537385"/>
                  <a:pt x="5147485" y="571500"/>
                  <a:pt x="5105402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3" name="Shape 40"/>
          <p:cNvSpPr/>
          <p:nvPr/>
        </p:nvSpPr>
        <p:spPr>
          <a:xfrm>
            <a:off x="6429375" y="1914525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4" name="Shape 41"/>
          <p:cNvSpPr/>
          <p:nvPr/>
        </p:nvSpPr>
        <p:spPr>
          <a:xfrm>
            <a:off x="6562725" y="20288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5" name="Shape 42"/>
          <p:cNvSpPr/>
          <p:nvPr/>
        </p:nvSpPr>
        <p:spPr>
          <a:xfrm>
            <a:off x="6650831" y="21145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Text 43"/>
          <p:cNvSpPr/>
          <p:nvPr/>
        </p:nvSpPr>
        <p:spPr>
          <a:xfrm>
            <a:off x="6981825" y="2028825"/>
            <a:ext cx="3228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Détection de Drift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6981825" y="2219325"/>
            <a:ext cx="3219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Implémenter Evidently AI pour monitorer la qualité des données</a:t>
            </a:r>
            <a:endParaRPr lang="en-US" sz="1600" dirty="0"/>
          </a:p>
        </p:txBody>
      </p:sp>
      <p:sp>
        <p:nvSpPr>
          <p:cNvPr id="53" name="Text 50"/>
          <p:cNvSpPr/>
          <p:nvPr/>
        </p:nvSpPr>
        <p:spPr>
          <a:xfrm>
            <a:off x="6981825" y="2905125"/>
            <a:ext cx="3200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6429375" y="2912269"/>
            <a:ext cx="5181600" cy="571500"/>
          </a:xfrm>
          <a:custGeom>
            <a:avLst/>
            <a:gdLst/>
            <a:ahLst/>
            <a:cxnLst/>
            <a:rect l="l" t="t" r="r" b="b"/>
            <a:pathLst>
              <a:path w="5181600" h="571500">
                <a:moveTo>
                  <a:pt x="38100" y="0"/>
                </a:moveTo>
                <a:lnTo>
                  <a:pt x="5105402" y="0"/>
                </a:lnTo>
                <a:cubicBezTo>
                  <a:pt x="5147485" y="0"/>
                  <a:pt x="5181600" y="34115"/>
                  <a:pt x="5181600" y="76198"/>
                </a:cubicBezTo>
                <a:lnTo>
                  <a:pt x="5181600" y="495302"/>
                </a:lnTo>
                <a:cubicBezTo>
                  <a:pt x="5181600" y="537385"/>
                  <a:pt x="5147485" y="571500"/>
                  <a:pt x="5105402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5" name="Shape 52"/>
          <p:cNvSpPr/>
          <p:nvPr/>
        </p:nvSpPr>
        <p:spPr>
          <a:xfrm>
            <a:off x="6429375" y="2912269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6" name="Shape 53"/>
          <p:cNvSpPr/>
          <p:nvPr/>
        </p:nvSpPr>
        <p:spPr>
          <a:xfrm>
            <a:off x="6548437" y="300751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7" name="Shape 54"/>
          <p:cNvSpPr/>
          <p:nvPr/>
        </p:nvSpPr>
        <p:spPr>
          <a:xfrm>
            <a:off x="6650831" y="310038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0424" y="89595"/>
                </a:moveTo>
                <a:lnTo>
                  <a:pt x="60424" y="72926"/>
                </a:lnTo>
                <a:lnTo>
                  <a:pt x="43755" y="72926"/>
                </a:lnTo>
                <a:cubicBezTo>
                  <a:pt x="40291" y="72926"/>
                  <a:pt x="37505" y="70139"/>
                  <a:pt x="37505" y="66675"/>
                </a:cubicBezTo>
                <a:cubicBezTo>
                  <a:pt x="37505" y="63211"/>
                  <a:pt x="40291" y="60424"/>
                  <a:pt x="43755" y="60424"/>
                </a:cubicBezTo>
                <a:lnTo>
                  <a:pt x="60424" y="60424"/>
                </a:lnTo>
                <a:lnTo>
                  <a:pt x="60424" y="43755"/>
                </a:lnTo>
                <a:cubicBezTo>
                  <a:pt x="60424" y="40291"/>
                  <a:pt x="63211" y="37505"/>
                  <a:pt x="66675" y="37505"/>
                </a:cubicBezTo>
                <a:cubicBezTo>
                  <a:pt x="70139" y="37505"/>
                  <a:pt x="72926" y="40291"/>
                  <a:pt x="72926" y="43755"/>
                </a:cubicBezTo>
                <a:lnTo>
                  <a:pt x="72926" y="60424"/>
                </a:lnTo>
                <a:lnTo>
                  <a:pt x="89595" y="60424"/>
                </a:lnTo>
                <a:cubicBezTo>
                  <a:pt x="93059" y="60424"/>
                  <a:pt x="95845" y="63211"/>
                  <a:pt x="95845" y="66675"/>
                </a:cubicBezTo>
                <a:cubicBezTo>
                  <a:pt x="95845" y="70139"/>
                  <a:pt x="93059" y="72926"/>
                  <a:pt x="89595" y="72926"/>
                </a:cubicBezTo>
                <a:lnTo>
                  <a:pt x="72926" y="72926"/>
                </a:lnTo>
                <a:lnTo>
                  <a:pt x="72926" y="89595"/>
                </a:lnTo>
                <a:cubicBezTo>
                  <a:pt x="72926" y="93059"/>
                  <a:pt x="70139" y="95845"/>
                  <a:pt x="66675" y="95845"/>
                </a:cubicBezTo>
                <a:cubicBezTo>
                  <a:pt x="63211" y="95845"/>
                  <a:pt x="60424" y="93059"/>
                  <a:pt x="60424" y="89595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8" name="Text 55"/>
          <p:cNvSpPr/>
          <p:nvPr/>
        </p:nvSpPr>
        <p:spPr>
          <a:xfrm>
            <a:off x="6998493" y="2943225"/>
            <a:ext cx="2657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Nouvelles Features</a:t>
            </a:r>
            <a:endParaRPr lang="en-US" sz="1600" dirty="0"/>
          </a:p>
        </p:txBody>
      </p:sp>
      <p:sp>
        <p:nvSpPr>
          <p:cNvPr id="59" name="Text 56"/>
          <p:cNvSpPr/>
          <p:nvPr/>
        </p:nvSpPr>
        <p:spPr>
          <a:xfrm>
            <a:off x="6998493" y="3188278"/>
            <a:ext cx="26479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Intégrer historique de maintenance, état du véhicule</a:t>
            </a:r>
            <a:endParaRPr lang="en-US" sz="1600" dirty="0"/>
          </a:p>
        </p:txBody>
      </p:sp>
      <p:sp>
        <p:nvSpPr>
          <p:cNvPr id="60" name="Shape 57"/>
          <p:cNvSpPr/>
          <p:nvPr/>
        </p:nvSpPr>
        <p:spPr>
          <a:xfrm>
            <a:off x="6429375" y="3971925"/>
            <a:ext cx="5181600" cy="571500"/>
          </a:xfrm>
          <a:custGeom>
            <a:avLst/>
            <a:gdLst/>
            <a:ahLst/>
            <a:cxnLst/>
            <a:rect l="l" t="t" r="r" b="b"/>
            <a:pathLst>
              <a:path w="5181600" h="571500">
                <a:moveTo>
                  <a:pt x="38100" y="0"/>
                </a:moveTo>
                <a:lnTo>
                  <a:pt x="5105402" y="0"/>
                </a:lnTo>
                <a:cubicBezTo>
                  <a:pt x="5147485" y="0"/>
                  <a:pt x="5181600" y="34115"/>
                  <a:pt x="5181600" y="76198"/>
                </a:cubicBezTo>
                <a:lnTo>
                  <a:pt x="5181600" y="495302"/>
                </a:lnTo>
                <a:cubicBezTo>
                  <a:pt x="5181600" y="537385"/>
                  <a:pt x="5147485" y="571500"/>
                  <a:pt x="5105402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1" name="Shape 58"/>
          <p:cNvSpPr/>
          <p:nvPr/>
        </p:nvSpPr>
        <p:spPr>
          <a:xfrm>
            <a:off x="6429375" y="3971925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2" name="Shape 59"/>
          <p:cNvSpPr/>
          <p:nvPr/>
        </p:nvSpPr>
        <p:spPr>
          <a:xfrm>
            <a:off x="6562725" y="40862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3" name="Shape 60"/>
          <p:cNvSpPr/>
          <p:nvPr/>
        </p:nvSpPr>
        <p:spPr>
          <a:xfrm>
            <a:off x="6659166" y="41719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43755" y="8334"/>
                </a:moveTo>
                <a:lnTo>
                  <a:pt x="6251" y="8334"/>
                </a:lnTo>
                <a:cubicBezTo>
                  <a:pt x="2787" y="8334"/>
                  <a:pt x="0" y="11121"/>
                  <a:pt x="0" y="14585"/>
                </a:cubicBezTo>
                <a:lnTo>
                  <a:pt x="0" y="52090"/>
                </a:lnTo>
                <a:cubicBezTo>
                  <a:pt x="0" y="54616"/>
                  <a:pt x="1511" y="56908"/>
                  <a:pt x="3855" y="57872"/>
                </a:cubicBezTo>
                <a:cubicBezTo>
                  <a:pt x="6199" y="58835"/>
                  <a:pt x="8881" y="58289"/>
                  <a:pt x="10678" y="56517"/>
                </a:cubicBezTo>
                <a:lnTo>
                  <a:pt x="21096" y="46100"/>
                </a:lnTo>
                <a:lnTo>
                  <a:pt x="41672" y="66675"/>
                </a:lnTo>
                <a:lnTo>
                  <a:pt x="21096" y="87250"/>
                </a:lnTo>
                <a:lnTo>
                  <a:pt x="10678" y="76833"/>
                </a:lnTo>
                <a:cubicBezTo>
                  <a:pt x="8881" y="75035"/>
                  <a:pt x="6199" y="74515"/>
                  <a:pt x="3855" y="75478"/>
                </a:cubicBezTo>
                <a:cubicBezTo>
                  <a:pt x="1511" y="76442"/>
                  <a:pt x="0" y="78734"/>
                  <a:pt x="0" y="81260"/>
                </a:cubicBezTo>
                <a:lnTo>
                  <a:pt x="0" y="118765"/>
                </a:lnTo>
                <a:cubicBezTo>
                  <a:pt x="0" y="122229"/>
                  <a:pt x="2787" y="125016"/>
                  <a:pt x="6251" y="125016"/>
                </a:cubicBezTo>
                <a:lnTo>
                  <a:pt x="43755" y="125016"/>
                </a:lnTo>
                <a:cubicBezTo>
                  <a:pt x="46282" y="125016"/>
                  <a:pt x="48574" y="123505"/>
                  <a:pt x="49537" y="121161"/>
                </a:cubicBezTo>
                <a:cubicBezTo>
                  <a:pt x="50501" y="118817"/>
                  <a:pt x="49980" y="116134"/>
                  <a:pt x="48183" y="114337"/>
                </a:cubicBezTo>
                <a:lnTo>
                  <a:pt x="37765" y="103919"/>
                </a:lnTo>
                <a:lnTo>
                  <a:pt x="58341" y="83344"/>
                </a:lnTo>
                <a:lnTo>
                  <a:pt x="78916" y="103919"/>
                </a:lnTo>
                <a:lnTo>
                  <a:pt x="68498" y="114337"/>
                </a:lnTo>
                <a:cubicBezTo>
                  <a:pt x="66701" y="116134"/>
                  <a:pt x="66180" y="118817"/>
                  <a:pt x="67144" y="121161"/>
                </a:cubicBezTo>
                <a:cubicBezTo>
                  <a:pt x="68107" y="123505"/>
                  <a:pt x="70399" y="125016"/>
                  <a:pt x="72926" y="125016"/>
                </a:cubicBezTo>
                <a:lnTo>
                  <a:pt x="110430" y="125016"/>
                </a:lnTo>
                <a:cubicBezTo>
                  <a:pt x="113894" y="125016"/>
                  <a:pt x="116681" y="122229"/>
                  <a:pt x="116681" y="118765"/>
                </a:cubicBezTo>
                <a:lnTo>
                  <a:pt x="116681" y="81260"/>
                </a:lnTo>
                <a:cubicBezTo>
                  <a:pt x="116681" y="78734"/>
                  <a:pt x="115171" y="76442"/>
                  <a:pt x="112827" y="75478"/>
                </a:cubicBezTo>
                <a:cubicBezTo>
                  <a:pt x="110483" y="74515"/>
                  <a:pt x="107800" y="75035"/>
                  <a:pt x="106003" y="76833"/>
                </a:cubicBezTo>
                <a:lnTo>
                  <a:pt x="95585" y="87250"/>
                </a:lnTo>
                <a:lnTo>
                  <a:pt x="75009" y="66675"/>
                </a:lnTo>
                <a:lnTo>
                  <a:pt x="95585" y="46100"/>
                </a:lnTo>
                <a:lnTo>
                  <a:pt x="106003" y="56517"/>
                </a:lnTo>
                <a:cubicBezTo>
                  <a:pt x="107800" y="58315"/>
                  <a:pt x="110483" y="58835"/>
                  <a:pt x="112827" y="57872"/>
                </a:cubicBezTo>
                <a:cubicBezTo>
                  <a:pt x="115171" y="56908"/>
                  <a:pt x="116681" y="54616"/>
                  <a:pt x="116681" y="52090"/>
                </a:cubicBezTo>
                <a:lnTo>
                  <a:pt x="116681" y="14585"/>
                </a:lnTo>
                <a:cubicBezTo>
                  <a:pt x="116681" y="11121"/>
                  <a:pt x="113894" y="8334"/>
                  <a:pt x="110430" y="8334"/>
                </a:cubicBezTo>
                <a:lnTo>
                  <a:pt x="72926" y="8334"/>
                </a:lnTo>
                <a:cubicBezTo>
                  <a:pt x="70399" y="8334"/>
                  <a:pt x="68107" y="9845"/>
                  <a:pt x="67144" y="12189"/>
                </a:cubicBezTo>
                <a:cubicBezTo>
                  <a:pt x="66180" y="14533"/>
                  <a:pt x="66727" y="17216"/>
                  <a:pt x="68498" y="19013"/>
                </a:cubicBezTo>
                <a:lnTo>
                  <a:pt x="78916" y="29431"/>
                </a:lnTo>
                <a:lnTo>
                  <a:pt x="58341" y="50006"/>
                </a:lnTo>
                <a:lnTo>
                  <a:pt x="37765" y="29431"/>
                </a:lnTo>
                <a:lnTo>
                  <a:pt x="48183" y="19013"/>
                </a:lnTo>
                <a:cubicBezTo>
                  <a:pt x="49980" y="17216"/>
                  <a:pt x="50501" y="14533"/>
                  <a:pt x="49537" y="12189"/>
                </a:cubicBezTo>
                <a:cubicBezTo>
                  <a:pt x="48574" y="9845"/>
                  <a:pt x="46282" y="8334"/>
                  <a:pt x="43755" y="8334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4" name="Text 61"/>
          <p:cNvSpPr/>
          <p:nvPr/>
        </p:nvSpPr>
        <p:spPr>
          <a:xfrm>
            <a:off x="6981825" y="4086225"/>
            <a:ext cx="2514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Scalabilité</a:t>
            </a:r>
            <a:endParaRPr lang="en-US" sz="1600" dirty="0"/>
          </a:p>
        </p:txBody>
      </p:sp>
      <p:sp>
        <p:nvSpPr>
          <p:cNvPr id="65" name="Text 62"/>
          <p:cNvSpPr/>
          <p:nvPr/>
        </p:nvSpPr>
        <p:spPr>
          <a:xfrm>
            <a:off x="6981825" y="4276725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Déploiement Kubernetes pour haute disponibilité</a:t>
            </a:r>
            <a:endParaRPr lang="en-US" sz="1600" dirty="0"/>
          </a:p>
        </p:txBody>
      </p:sp>
      <p:sp>
        <p:nvSpPr>
          <p:cNvPr id="66" name="Shape 63"/>
          <p:cNvSpPr/>
          <p:nvPr/>
        </p:nvSpPr>
        <p:spPr>
          <a:xfrm>
            <a:off x="6215063" y="4900613"/>
            <a:ext cx="5591175" cy="1800225"/>
          </a:xfrm>
          <a:custGeom>
            <a:avLst/>
            <a:gdLst/>
            <a:ahLst/>
            <a:cxnLst/>
            <a:rect l="l" t="t" r="r" b="b"/>
            <a:pathLst>
              <a:path w="5591175" h="1800225">
                <a:moveTo>
                  <a:pt x="114296" y="0"/>
                </a:moveTo>
                <a:lnTo>
                  <a:pt x="5476879" y="0"/>
                </a:lnTo>
                <a:cubicBezTo>
                  <a:pt x="5539961" y="0"/>
                  <a:pt x="5591175" y="51214"/>
                  <a:pt x="5591175" y="114296"/>
                </a:cubicBezTo>
                <a:lnTo>
                  <a:pt x="5591175" y="1685929"/>
                </a:lnTo>
                <a:cubicBezTo>
                  <a:pt x="5591175" y="1749011"/>
                  <a:pt x="5539961" y="1800225"/>
                  <a:pt x="5476879" y="1800225"/>
                </a:cubicBezTo>
                <a:lnTo>
                  <a:pt x="114296" y="1800225"/>
                </a:lnTo>
                <a:cubicBezTo>
                  <a:pt x="51214" y="1800225"/>
                  <a:pt x="0" y="1749011"/>
                  <a:pt x="0" y="1685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3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7" name="Shape 64"/>
          <p:cNvSpPr/>
          <p:nvPr/>
        </p:nvSpPr>
        <p:spPr>
          <a:xfrm>
            <a:off x="8839200" y="5095875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85725" y="214313"/>
                </a:moveTo>
                <a:lnTo>
                  <a:pt x="16408" y="214313"/>
                </a:lnTo>
                <a:cubicBezTo>
                  <a:pt x="-268" y="214313"/>
                  <a:pt x="-10515" y="196163"/>
                  <a:pt x="-1942" y="181831"/>
                </a:cubicBezTo>
                <a:lnTo>
                  <a:pt x="33486" y="122761"/>
                </a:lnTo>
                <a:cubicBezTo>
                  <a:pt x="39313" y="113050"/>
                  <a:pt x="49761" y="107156"/>
                  <a:pt x="61079" y="107156"/>
                </a:cubicBezTo>
                <a:lnTo>
                  <a:pt x="124703" y="107156"/>
                </a:lnTo>
                <a:cubicBezTo>
                  <a:pt x="175669" y="20828"/>
                  <a:pt x="251683" y="16475"/>
                  <a:pt x="302515" y="23909"/>
                </a:cubicBezTo>
                <a:cubicBezTo>
                  <a:pt x="311088" y="25182"/>
                  <a:pt x="317785" y="31879"/>
                  <a:pt x="318991" y="40385"/>
                </a:cubicBezTo>
                <a:cubicBezTo>
                  <a:pt x="326425" y="91217"/>
                  <a:pt x="322072" y="167231"/>
                  <a:pt x="235744" y="218197"/>
                </a:cubicBezTo>
                <a:lnTo>
                  <a:pt x="235744" y="281821"/>
                </a:lnTo>
                <a:cubicBezTo>
                  <a:pt x="235744" y="293139"/>
                  <a:pt x="229850" y="303587"/>
                  <a:pt x="220139" y="309414"/>
                </a:cubicBezTo>
                <a:lnTo>
                  <a:pt x="161069" y="344842"/>
                </a:lnTo>
                <a:cubicBezTo>
                  <a:pt x="146804" y="353415"/>
                  <a:pt x="128588" y="343101"/>
                  <a:pt x="128588" y="326492"/>
                </a:cubicBezTo>
                <a:lnTo>
                  <a:pt x="128588" y="257175"/>
                </a:lnTo>
                <a:cubicBezTo>
                  <a:pt x="128588" y="233534"/>
                  <a:pt x="109366" y="214313"/>
                  <a:pt x="85725" y="214313"/>
                </a:cubicBezTo>
                <a:lnTo>
                  <a:pt x="85658" y="214313"/>
                </a:lnTo>
                <a:close/>
                <a:moveTo>
                  <a:pt x="267891" y="107156"/>
                </a:moveTo>
                <a:cubicBezTo>
                  <a:pt x="267891" y="89414"/>
                  <a:pt x="253486" y="75009"/>
                  <a:pt x="235744" y="75009"/>
                </a:cubicBezTo>
                <a:cubicBezTo>
                  <a:pt x="218001" y="75009"/>
                  <a:pt x="203597" y="89414"/>
                  <a:pt x="203597" y="107156"/>
                </a:cubicBezTo>
                <a:cubicBezTo>
                  <a:pt x="203597" y="124899"/>
                  <a:pt x="218001" y="139303"/>
                  <a:pt x="235744" y="139303"/>
                </a:cubicBezTo>
                <a:cubicBezTo>
                  <a:pt x="253486" y="139303"/>
                  <a:pt x="267891" y="124899"/>
                  <a:pt x="267891" y="107156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8" name="Text 65"/>
          <p:cNvSpPr/>
          <p:nvPr/>
        </p:nvSpPr>
        <p:spPr>
          <a:xfrm>
            <a:off x="6353175" y="5553075"/>
            <a:ext cx="5314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Merci!</a:t>
            </a:r>
            <a:endParaRPr lang="en-US" sz="1600" dirty="0"/>
          </a:p>
        </p:txBody>
      </p:sp>
      <p:sp>
        <p:nvSpPr>
          <p:cNvPr id="69" name="Text 66"/>
          <p:cNvSpPr/>
          <p:nvPr/>
        </p:nvSpPr>
        <p:spPr>
          <a:xfrm>
            <a:off x="6372225" y="5934075"/>
            <a:ext cx="527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Questions &amp; Discussion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SOMMAIRE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Plan de la Présentation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452563"/>
            <a:ext cx="5591175" cy="2286000"/>
          </a:xfrm>
          <a:custGeom>
            <a:avLst/>
            <a:gdLst/>
            <a:ahLst/>
            <a:cxnLst/>
            <a:rect l="l" t="t" r="r" b="b"/>
            <a:pathLst>
              <a:path w="5591175" h="2286000">
                <a:moveTo>
                  <a:pt x="152408" y="0"/>
                </a:moveTo>
                <a:lnTo>
                  <a:pt x="5438767" y="0"/>
                </a:lnTo>
                <a:cubicBezTo>
                  <a:pt x="5522940" y="0"/>
                  <a:pt x="5591175" y="68235"/>
                  <a:pt x="5591175" y="152408"/>
                </a:cubicBezTo>
                <a:lnTo>
                  <a:pt x="5591175" y="2133592"/>
                </a:lnTo>
                <a:cubicBezTo>
                  <a:pt x="5591175" y="2217765"/>
                  <a:pt x="5522940" y="2286000"/>
                  <a:pt x="5438767" y="2286000"/>
                </a:cubicBezTo>
                <a:lnTo>
                  <a:pt x="152408" y="2286000"/>
                </a:lnTo>
                <a:cubicBezTo>
                  <a:pt x="68235" y="2286000"/>
                  <a:pt x="0" y="2217765"/>
                  <a:pt x="0" y="213359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619125" y="16859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Text 4"/>
          <p:cNvSpPr/>
          <p:nvPr/>
        </p:nvSpPr>
        <p:spPr>
          <a:xfrm>
            <a:off x="770930" y="1800225"/>
            <a:ext cx="34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0D9C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304925" y="1685925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04925" y="2028825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Contexte, objectifs et cas d'usage du projet de prédiction des prix de voitures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15063" y="1452563"/>
            <a:ext cx="5591175" cy="2286000"/>
          </a:xfrm>
          <a:custGeom>
            <a:avLst/>
            <a:gdLst/>
            <a:ahLst/>
            <a:cxnLst/>
            <a:rect l="l" t="t" r="r" b="b"/>
            <a:pathLst>
              <a:path w="5591175" h="2286000">
                <a:moveTo>
                  <a:pt x="152408" y="0"/>
                </a:moveTo>
                <a:lnTo>
                  <a:pt x="5438767" y="0"/>
                </a:lnTo>
                <a:cubicBezTo>
                  <a:pt x="5522940" y="0"/>
                  <a:pt x="5591175" y="68235"/>
                  <a:pt x="5591175" y="152408"/>
                </a:cubicBezTo>
                <a:lnTo>
                  <a:pt x="5591175" y="2133592"/>
                </a:lnTo>
                <a:cubicBezTo>
                  <a:pt x="5591175" y="2217765"/>
                  <a:pt x="5522940" y="2286000"/>
                  <a:pt x="5438767" y="2286000"/>
                </a:cubicBezTo>
                <a:lnTo>
                  <a:pt x="152408" y="2286000"/>
                </a:lnTo>
                <a:cubicBezTo>
                  <a:pt x="68235" y="2286000"/>
                  <a:pt x="0" y="2217765"/>
                  <a:pt x="0" y="213359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0" name="Shape 8"/>
          <p:cNvSpPr/>
          <p:nvPr/>
        </p:nvSpPr>
        <p:spPr>
          <a:xfrm>
            <a:off x="6448425" y="16859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Text 9"/>
          <p:cNvSpPr/>
          <p:nvPr/>
        </p:nvSpPr>
        <p:spPr>
          <a:xfrm>
            <a:off x="6583859" y="1800225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0D9C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34225" y="1685925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Technologies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34225" y="2028825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Stack technologique complet: Python, ML, FastAPI, Streamlit, MLOps tools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5763" y="3976687"/>
            <a:ext cx="5591175" cy="2038350"/>
          </a:xfrm>
          <a:custGeom>
            <a:avLst/>
            <a:gdLst/>
            <a:ahLst/>
            <a:cxnLst/>
            <a:rect l="l" t="t" r="r" b="b"/>
            <a:pathLst>
              <a:path w="5591175" h="2038350">
                <a:moveTo>
                  <a:pt x="152407" y="0"/>
                </a:moveTo>
                <a:lnTo>
                  <a:pt x="5438768" y="0"/>
                </a:lnTo>
                <a:cubicBezTo>
                  <a:pt x="5522940" y="0"/>
                  <a:pt x="5591175" y="68235"/>
                  <a:pt x="5591175" y="152407"/>
                </a:cubicBezTo>
                <a:lnTo>
                  <a:pt x="5591175" y="1885943"/>
                </a:lnTo>
                <a:cubicBezTo>
                  <a:pt x="5591175" y="1970115"/>
                  <a:pt x="5522940" y="2038350"/>
                  <a:pt x="5438768" y="2038350"/>
                </a:cubicBezTo>
                <a:lnTo>
                  <a:pt x="152407" y="2038350"/>
                </a:lnTo>
                <a:cubicBezTo>
                  <a:pt x="68235" y="2038350"/>
                  <a:pt x="0" y="1970115"/>
                  <a:pt x="0" y="188594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5" name="Shape 13"/>
          <p:cNvSpPr/>
          <p:nvPr/>
        </p:nvSpPr>
        <p:spPr>
          <a:xfrm>
            <a:off x="619125" y="42100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Text 14"/>
          <p:cNvSpPr/>
          <p:nvPr/>
        </p:nvSpPr>
        <p:spPr>
          <a:xfrm>
            <a:off x="751136" y="432435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0D9C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304925" y="4210050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Démonstration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04925" y="4552950"/>
            <a:ext cx="4514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Interface interactive Streamlit et API FastAPI en action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5063" y="3976687"/>
            <a:ext cx="5591175" cy="2038350"/>
          </a:xfrm>
          <a:custGeom>
            <a:avLst/>
            <a:gdLst/>
            <a:ahLst/>
            <a:cxnLst/>
            <a:rect l="l" t="t" r="r" b="b"/>
            <a:pathLst>
              <a:path w="5591175" h="2038350">
                <a:moveTo>
                  <a:pt x="152407" y="0"/>
                </a:moveTo>
                <a:lnTo>
                  <a:pt x="5438768" y="0"/>
                </a:lnTo>
                <a:cubicBezTo>
                  <a:pt x="5522940" y="0"/>
                  <a:pt x="5591175" y="68235"/>
                  <a:pt x="5591175" y="152407"/>
                </a:cubicBezTo>
                <a:lnTo>
                  <a:pt x="5591175" y="1885943"/>
                </a:lnTo>
                <a:cubicBezTo>
                  <a:pt x="5591175" y="1970115"/>
                  <a:pt x="5522940" y="2038350"/>
                  <a:pt x="5438768" y="2038350"/>
                </a:cubicBezTo>
                <a:lnTo>
                  <a:pt x="152407" y="2038350"/>
                </a:lnTo>
                <a:cubicBezTo>
                  <a:pt x="68235" y="2038350"/>
                  <a:pt x="0" y="1970115"/>
                  <a:pt x="0" y="188594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0" name="Shape 18"/>
          <p:cNvSpPr/>
          <p:nvPr/>
        </p:nvSpPr>
        <p:spPr>
          <a:xfrm>
            <a:off x="6448425" y="42100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Text 19"/>
          <p:cNvSpPr/>
          <p:nvPr/>
        </p:nvSpPr>
        <p:spPr>
          <a:xfrm>
            <a:off x="6577310" y="432435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0D9C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04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134225" y="4210050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Résultats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134225" y="4552950"/>
            <a:ext cx="4514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du modèle, métriques et analyse des résultats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806238" y="6400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B0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Contexte du Projet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5591175" cy="1628775"/>
          </a:xfrm>
          <a:custGeom>
            <a:avLst/>
            <a:gdLst/>
            <a:ahLst/>
            <a:cxnLst/>
            <a:rect l="l" t="t" r="r" b="b"/>
            <a:pathLst>
              <a:path w="5591175" h="1628775">
                <a:moveTo>
                  <a:pt x="114307" y="0"/>
                </a:moveTo>
                <a:lnTo>
                  <a:pt x="5476868" y="0"/>
                </a:lnTo>
                <a:cubicBezTo>
                  <a:pt x="5539998" y="0"/>
                  <a:pt x="5591175" y="51177"/>
                  <a:pt x="5591175" y="114307"/>
                </a:cubicBezTo>
                <a:lnTo>
                  <a:pt x="5591175" y="1514468"/>
                </a:lnTo>
                <a:cubicBezTo>
                  <a:pt x="5591175" y="1577598"/>
                  <a:pt x="5539998" y="1628775"/>
                  <a:pt x="5476868" y="1628775"/>
                </a:cubicBezTo>
                <a:lnTo>
                  <a:pt x="114307" y="1628775"/>
                </a:lnTo>
                <a:cubicBezTo>
                  <a:pt x="51177" y="1628775"/>
                  <a:pt x="0" y="1577598"/>
                  <a:pt x="0" y="15144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709613" y="160020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Text 5"/>
          <p:cNvSpPr/>
          <p:nvPr/>
        </p:nvSpPr>
        <p:spPr>
          <a:xfrm>
            <a:off x="1076325" y="1552575"/>
            <a:ext cx="138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Problématique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1990725"/>
            <a:ext cx="52768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 marché des voitures d'occasion manque de transparence tarifaire. Les acheteurs et vendeurs ont besoin d'un outil fiable pour estimer la valeur réelle d'un véhicule basé sur ses caractéristiques objectives.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5763" y="3090863"/>
            <a:ext cx="5591175" cy="1628775"/>
          </a:xfrm>
          <a:custGeom>
            <a:avLst/>
            <a:gdLst/>
            <a:ahLst/>
            <a:cxnLst/>
            <a:rect l="l" t="t" r="r" b="b"/>
            <a:pathLst>
              <a:path w="5591175" h="1628775">
                <a:moveTo>
                  <a:pt x="114307" y="0"/>
                </a:moveTo>
                <a:lnTo>
                  <a:pt x="5476868" y="0"/>
                </a:lnTo>
                <a:cubicBezTo>
                  <a:pt x="5539998" y="0"/>
                  <a:pt x="5591175" y="51177"/>
                  <a:pt x="5591175" y="114307"/>
                </a:cubicBezTo>
                <a:lnTo>
                  <a:pt x="5591175" y="1514468"/>
                </a:lnTo>
                <a:cubicBezTo>
                  <a:pt x="5591175" y="1577598"/>
                  <a:pt x="5539998" y="1628775"/>
                  <a:pt x="5476868" y="1628775"/>
                </a:cubicBezTo>
                <a:lnTo>
                  <a:pt x="114307" y="1628775"/>
                </a:lnTo>
                <a:cubicBezTo>
                  <a:pt x="51177" y="1628775"/>
                  <a:pt x="0" y="1577598"/>
                  <a:pt x="0" y="15144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0" name="Shape 8"/>
          <p:cNvSpPr/>
          <p:nvPr/>
        </p:nvSpPr>
        <p:spPr>
          <a:xfrm>
            <a:off x="581025" y="32861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Shape 9"/>
          <p:cNvSpPr/>
          <p:nvPr/>
        </p:nvSpPr>
        <p:spPr>
          <a:xfrm>
            <a:off x="688181" y="33909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0019" y="85725"/>
                </a:moveTo>
                <a:cubicBezTo>
                  <a:pt x="150019" y="50240"/>
                  <a:pt x="121210" y="21431"/>
                  <a:pt x="85725" y="21431"/>
                </a:cubicBezTo>
                <a:cubicBezTo>
                  <a:pt x="50240" y="21431"/>
                  <a:pt x="21431" y="50240"/>
                  <a:pt x="21431" y="85725"/>
                </a:cubicBezTo>
                <a:cubicBezTo>
                  <a:pt x="21431" y="121210"/>
                  <a:pt x="50240" y="150019"/>
                  <a:pt x="85725" y="150019"/>
                </a:cubicBezTo>
                <a:cubicBezTo>
                  <a:pt x="121210" y="150019"/>
                  <a:pt x="150019" y="121210"/>
                  <a:pt x="150019" y="85725"/>
                </a:cubicBez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85725" y="112514"/>
                </a:moveTo>
                <a:cubicBezTo>
                  <a:pt x="100510" y="112514"/>
                  <a:pt x="112514" y="100510"/>
                  <a:pt x="112514" y="85725"/>
                </a:cubicBezTo>
                <a:cubicBezTo>
                  <a:pt x="112514" y="70940"/>
                  <a:pt x="100510" y="58936"/>
                  <a:pt x="85725" y="58936"/>
                </a:cubicBezTo>
                <a:cubicBezTo>
                  <a:pt x="70940" y="58936"/>
                  <a:pt x="58936" y="70940"/>
                  <a:pt x="58936" y="85725"/>
                </a:cubicBezTo>
                <a:cubicBezTo>
                  <a:pt x="58936" y="100510"/>
                  <a:pt x="70940" y="112514"/>
                  <a:pt x="85725" y="112514"/>
                </a:cubicBezTo>
                <a:close/>
                <a:moveTo>
                  <a:pt x="85725" y="37505"/>
                </a:moveTo>
                <a:cubicBezTo>
                  <a:pt x="112339" y="37505"/>
                  <a:pt x="133945" y="59111"/>
                  <a:pt x="133945" y="85725"/>
                </a:cubicBezTo>
                <a:cubicBezTo>
                  <a:pt x="133945" y="112339"/>
                  <a:pt x="112339" y="133945"/>
                  <a:pt x="85725" y="133945"/>
                </a:cubicBezTo>
                <a:cubicBezTo>
                  <a:pt x="59111" y="133945"/>
                  <a:pt x="37505" y="112339"/>
                  <a:pt x="37505" y="85725"/>
                </a:cubicBezTo>
                <a:cubicBezTo>
                  <a:pt x="37505" y="59111"/>
                  <a:pt x="59111" y="37505"/>
                  <a:pt x="85725" y="37505"/>
                </a:cubicBezTo>
                <a:close/>
                <a:moveTo>
                  <a:pt x="75009" y="85725"/>
                </a:moveTo>
                <a:cubicBezTo>
                  <a:pt x="75009" y="79811"/>
                  <a:pt x="79811" y="75009"/>
                  <a:pt x="85725" y="75009"/>
                </a:cubicBezTo>
                <a:cubicBezTo>
                  <a:pt x="91639" y="75009"/>
                  <a:pt x="96441" y="79811"/>
                  <a:pt x="96441" y="85725"/>
                </a:cubicBezTo>
                <a:cubicBezTo>
                  <a:pt x="96441" y="91639"/>
                  <a:pt x="91639" y="96441"/>
                  <a:pt x="85725" y="96441"/>
                </a:cubicBezTo>
                <a:cubicBezTo>
                  <a:pt x="79811" y="96441"/>
                  <a:pt x="75009" y="91639"/>
                  <a:pt x="75009" y="85725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10"/>
          <p:cNvSpPr/>
          <p:nvPr/>
        </p:nvSpPr>
        <p:spPr>
          <a:xfrm>
            <a:off x="1076325" y="3343275"/>
            <a:ext cx="1676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Solution Proposée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1025" y="3781425"/>
            <a:ext cx="52768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 système MLOps complet combinant machine learning avancé, API RESTful performante et interface utilisateur intuitive pour prédire les prix avec précision et fiabilité.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5763" y="4881563"/>
            <a:ext cx="5591175" cy="1381125"/>
          </a:xfrm>
          <a:custGeom>
            <a:avLst/>
            <a:gdLst/>
            <a:ahLst/>
            <a:cxnLst/>
            <a:rect l="l" t="t" r="r" b="b"/>
            <a:pathLst>
              <a:path w="5591175" h="1381125">
                <a:moveTo>
                  <a:pt x="114302" y="0"/>
                </a:moveTo>
                <a:lnTo>
                  <a:pt x="5476873" y="0"/>
                </a:lnTo>
                <a:cubicBezTo>
                  <a:pt x="5540000" y="0"/>
                  <a:pt x="5591175" y="51175"/>
                  <a:pt x="5591175" y="114302"/>
                </a:cubicBezTo>
                <a:lnTo>
                  <a:pt x="5591175" y="1266823"/>
                </a:lnTo>
                <a:cubicBezTo>
                  <a:pt x="5591175" y="1329950"/>
                  <a:pt x="5540000" y="1381125"/>
                  <a:pt x="5476873" y="1381125"/>
                </a:cubicBezTo>
                <a:lnTo>
                  <a:pt x="114302" y="1381125"/>
                </a:lnTo>
                <a:cubicBezTo>
                  <a:pt x="51175" y="1381125"/>
                  <a:pt x="0" y="1329950"/>
                  <a:pt x="0" y="1266823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5" name="Shape 13"/>
          <p:cNvSpPr/>
          <p:nvPr/>
        </p:nvSpPr>
        <p:spPr>
          <a:xfrm>
            <a:off x="581025" y="50768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Shape 14"/>
          <p:cNvSpPr/>
          <p:nvPr/>
        </p:nvSpPr>
        <p:spPr>
          <a:xfrm>
            <a:off x="688181" y="51816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7" name="Text 15"/>
          <p:cNvSpPr/>
          <p:nvPr/>
        </p:nvSpPr>
        <p:spPr>
          <a:xfrm>
            <a:off x="1076325" y="5133975"/>
            <a:ext cx="1600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Approche MLOps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81025" y="5572125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Application des meilleures pratiques MLOps: versionnement, reproductibilité, monitoring et déploiement automatisé pour garantir la fiabilité en production.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5063" y="1300163"/>
            <a:ext cx="5591175" cy="2524125"/>
          </a:xfrm>
          <a:custGeom>
            <a:avLst/>
            <a:gdLst/>
            <a:ahLst/>
            <a:cxnLst/>
            <a:rect l="l" t="t" r="r" b="b"/>
            <a:pathLst>
              <a:path w="5591175" h="2524125">
                <a:moveTo>
                  <a:pt x="114292" y="0"/>
                </a:moveTo>
                <a:lnTo>
                  <a:pt x="5476883" y="0"/>
                </a:lnTo>
                <a:cubicBezTo>
                  <a:pt x="5540005" y="0"/>
                  <a:pt x="5591175" y="51170"/>
                  <a:pt x="5591175" y="114292"/>
                </a:cubicBezTo>
                <a:lnTo>
                  <a:pt x="5591175" y="2409833"/>
                </a:lnTo>
                <a:cubicBezTo>
                  <a:pt x="5591175" y="2472955"/>
                  <a:pt x="5540005" y="2524125"/>
                  <a:pt x="5476883" y="2524125"/>
                </a:cubicBezTo>
                <a:lnTo>
                  <a:pt x="114292" y="2524125"/>
                </a:lnTo>
                <a:cubicBezTo>
                  <a:pt x="51170" y="2524125"/>
                  <a:pt x="0" y="2472955"/>
                  <a:pt x="0" y="2409833"/>
                </a:cubicBezTo>
                <a:lnTo>
                  <a:pt x="0" y="114292"/>
                </a:lnTo>
                <a:cubicBezTo>
                  <a:pt x="0" y="51213"/>
                  <a:pt x="51213" y="0"/>
                  <a:pt x="114292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0" name="Text 18"/>
          <p:cNvSpPr/>
          <p:nvPr/>
        </p:nvSpPr>
        <p:spPr>
          <a:xfrm>
            <a:off x="6410325" y="1495425"/>
            <a:ext cx="529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Données Utilisées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10325" y="1914525"/>
            <a:ext cx="5200650" cy="495300"/>
          </a:xfrm>
          <a:custGeom>
            <a:avLst/>
            <a:gdLst/>
            <a:ahLst/>
            <a:cxnLst/>
            <a:rect l="l" t="t" r="r" b="b"/>
            <a:pathLst>
              <a:path w="5200650" h="495300">
                <a:moveTo>
                  <a:pt x="76202" y="0"/>
                </a:moveTo>
                <a:lnTo>
                  <a:pt x="5124448" y="0"/>
                </a:lnTo>
                <a:cubicBezTo>
                  <a:pt x="5166533" y="0"/>
                  <a:pt x="5200650" y="34117"/>
                  <a:pt x="5200650" y="76202"/>
                </a:cubicBezTo>
                <a:lnTo>
                  <a:pt x="5200650" y="419098"/>
                </a:lnTo>
                <a:cubicBezTo>
                  <a:pt x="5200650" y="461183"/>
                  <a:pt x="5166533" y="495300"/>
                  <a:pt x="512444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Text 20"/>
          <p:cNvSpPr/>
          <p:nvPr/>
        </p:nvSpPr>
        <p:spPr>
          <a:xfrm>
            <a:off x="6524625" y="2047875"/>
            <a:ext cx="117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Taille du dataset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335071" y="2028825"/>
            <a:ext cx="124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200+ véhicules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10325" y="2524125"/>
            <a:ext cx="5200650" cy="495300"/>
          </a:xfrm>
          <a:custGeom>
            <a:avLst/>
            <a:gdLst/>
            <a:ahLst/>
            <a:cxnLst/>
            <a:rect l="l" t="t" r="r" b="b"/>
            <a:pathLst>
              <a:path w="5200650" h="495300">
                <a:moveTo>
                  <a:pt x="76202" y="0"/>
                </a:moveTo>
                <a:lnTo>
                  <a:pt x="5124448" y="0"/>
                </a:lnTo>
                <a:cubicBezTo>
                  <a:pt x="5166533" y="0"/>
                  <a:pt x="5200650" y="34117"/>
                  <a:pt x="5200650" y="76202"/>
                </a:cubicBezTo>
                <a:lnTo>
                  <a:pt x="5200650" y="419098"/>
                </a:lnTo>
                <a:cubicBezTo>
                  <a:pt x="5200650" y="461183"/>
                  <a:pt x="5166533" y="495300"/>
                  <a:pt x="512444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Text 23"/>
          <p:cNvSpPr/>
          <p:nvPr/>
        </p:nvSpPr>
        <p:spPr>
          <a:xfrm>
            <a:off x="6524625" y="2657475"/>
            <a:ext cx="140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Nombre de features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396984" y="2638425"/>
            <a:ext cx="118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26 paramètres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10325" y="3133725"/>
            <a:ext cx="5200650" cy="495300"/>
          </a:xfrm>
          <a:custGeom>
            <a:avLst/>
            <a:gdLst/>
            <a:ahLst/>
            <a:cxnLst/>
            <a:rect l="l" t="t" r="r" b="b"/>
            <a:pathLst>
              <a:path w="5200650" h="495300">
                <a:moveTo>
                  <a:pt x="76202" y="0"/>
                </a:moveTo>
                <a:lnTo>
                  <a:pt x="5124448" y="0"/>
                </a:lnTo>
                <a:cubicBezTo>
                  <a:pt x="5166533" y="0"/>
                  <a:pt x="5200650" y="34117"/>
                  <a:pt x="5200650" y="76202"/>
                </a:cubicBezTo>
                <a:lnTo>
                  <a:pt x="5200650" y="419098"/>
                </a:lnTo>
                <a:cubicBezTo>
                  <a:pt x="5200650" y="461183"/>
                  <a:pt x="5166533" y="495300"/>
                  <a:pt x="512444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8" name="Text 26"/>
          <p:cNvSpPr/>
          <p:nvPr/>
        </p:nvSpPr>
        <p:spPr>
          <a:xfrm>
            <a:off x="6524625" y="3267075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Types de données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377511" y="3248025"/>
            <a:ext cx="2200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Numériques &amp; Catégorielles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15063" y="3986213"/>
            <a:ext cx="5591175" cy="1990725"/>
          </a:xfrm>
          <a:custGeom>
            <a:avLst/>
            <a:gdLst/>
            <a:ahLst/>
            <a:cxnLst/>
            <a:rect l="l" t="t" r="r" b="b"/>
            <a:pathLst>
              <a:path w="5591175" h="1990725">
                <a:moveTo>
                  <a:pt x="114307" y="0"/>
                </a:moveTo>
                <a:lnTo>
                  <a:pt x="5476868" y="0"/>
                </a:lnTo>
                <a:cubicBezTo>
                  <a:pt x="5539998" y="0"/>
                  <a:pt x="5591175" y="51177"/>
                  <a:pt x="5591175" y="114307"/>
                </a:cubicBezTo>
                <a:lnTo>
                  <a:pt x="5591175" y="1876418"/>
                </a:lnTo>
                <a:cubicBezTo>
                  <a:pt x="5591175" y="1939548"/>
                  <a:pt x="5539998" y="1990725"/>
                  <a:pt x="5476868" y="1990725"/>
                </a:cubicBezTo>
                <a:lnTo>
                  <a:pt x="114307" y="1990725"/>
                </a:lnTo>
                <a:cubicBezTo>
                  <a:pt x="51177" y="1990725"/>
                  <a:pt x="0" y="1939548"/>
                  <a:pt x="0" y="1876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1" name="Text 29"/>
          <p:cNvSpPr/>
          <p:nvPr/>
        </p:nvSpPr>
        <p:spPr>
          <a:xfrm>
            <a:off x="6410325" y="4181475"/>
            <a:ext cx="529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Features Clés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410325" y="4600575"/>
            <a:ext cx="2562225" cy="342900"/>
          </a:xfrm>
          <a:custGeom>
            <a:avLst/>
            <a:gdLst/>
            <a:ahLst/>
            <a:cxnLst/>
            <a:rect l="l" t="t" r="r" b="b"/>
            <a:pathLst>
              <a:path w="2562225" h="342900">
                <a:moveTo>
                  <a:pt x="76199" y="0"/>
                </a:moveTo>
                <a:lnTo>
                  <a:pt x="2486026" y="0"/>
                </a:lnTo>
                <a:cubicBezTo>
                  <a:pt x="2528109" y="0"/>
                  <a:pt x="2562225" y="34116"/>
                  <a:pt x="2562225" y="76199"/>
                </a:cubicBezTo>
                <a:lnTo>
                  <a:pt x="2562225" y="266701"/>
                </a:lnTo>
                <a:cubicBezTo>
                  <a:pt x="2562225" y="308784"/>
                  <a:pt x="2528109" y="342900"/>
                  <a:pt x="248602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Shape 31"/>
          <p:cNvSpPr/>
          <p:nvPr/>
        </p:nvSpPr>
        <p:spPr>
          <a:xfrm>
            <a:off x="6515100" y="46958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32831" y="0"/>
                  <a:pt x="28575" y="4256"/>
                  <a:pt x="28575" y="9525"/>
                </a:cubicBezTo>
                <a:lnTo>
                  <a:pt x="28575" y="19050"/>
                </a:ln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lnTo>
                  <a:pt x="0" y="52388"/>
                </a:lnTo>
                <a:lnTo>
                  <a:pt x="133350" y="52388"/>
                </a:ln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04775" y="19050"/>
                </a:lnTo>
                <a:lnTo>
                  <a:pt x="104775" y="9525"/>
                </a:lnTo>
                <a:cubicBezTo>
                  <a:pt x="104775" y="4256"/>
                  <a:pt x="100519" y="0"/>
                  <a:pt x="95250" y="0"/>
                </a:cubicBezTo>
                <a:cubicBezTo>
                  <a:pt x="89981" y="0"/>
                  <a:pt x="85725" y="4256"/>
                  <a:pt x="85725" y="9525"/>
                </a:cubicBezTo>
                <a:lnTo>
                  <a:pt x="85725" y="19050"/>
                </a:lnTo>
                <a:lnTo>
                  <a:pt x="47625" y="19050"/>
                </a:lnTo>
                <a:lnTo>
                  <a:pt x="47625" y="9525"/>
                </a:lnTo>
                <a:cubicBezTo>
                  <a:pt x="47625" y="4256"/>
                  <a:pt x="43369" y="0"/>
                  <a:pt x="38100" y="0"/>
                </a:cubicBezTo>
                <a:close/>
                <a:moveTo>
                  <a:pt x="0" y="66675"/>
                </a:move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66675"/>
                </a:lnTo>
                <a:lnTo>
                  <a:pt x="0" y="66675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Text 32"/>
          <p:cNvSpPr/>
          <p:nvPr/>
        </p:nvSpPr>
        <p:spPr>
          <a:xfrm>
            <a:off x="6753225" y="4676775"/>
            <a:ext cx="447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Année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048750" y="4600575"/>
            <a:ext cx="2562225" cy="342900"/>
          </a:xfrm>
          <a:custGeom>
            <a:avLst/>
            <a:gdLst/>
            <a:ahLst/>
            <a:cxnLst/>
            <a:rect l="l" t="t" r="r" b="b"/>
            <a:pathLst>
              <a:path w="2562225" h="342900">
                <a:moveTo>
                  <a:pt x="76199" y="0"/>
                </a:moveTo>
                <a:lnTo>
                  <a:pt x="2486026" y="0"/>
                </a:lnTo>
                <a:cubicBezTo>
                  <a:pt x="2528109" y="0"/>
                  <a:pt x="2562225" y="34116"/>
                  <a:pt x="2562225" y="76199"/>
                </a:cubicBezTo>
                <a:lnTo>
                  <a:pt x="2562225" y="266701"/>
                </a:lnTo>
                <a:cubicBezTo>
                  <a:pt x="2562225" y="308784"/>
                  <a:pt x="2528109" y="342900"/>
                  <a:pt x="248602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Shape 34"/>
          <p:cNvSpPr/>
          <p:nvPr/>
        </p:nvSpPr>
        <p:spPr>
          <a:xfrm>
            <a:off x="9144000" y="46958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85725" y="28575"/>
                </a:moveTo>
                <a:cubicBezTo>
                  <a:pt x="85725" y="23318"/>
                  <a:pt x="81457" y="19050"/>
                  <a:pt x="76200" y="19050"/>
                </a:cubicBezTo>
                <a:cubicBezTo>
                  <a:pt x="70943" y="19050"/>
                  <a:pt x="66675" y="23318"/>
                  <a:pt x="66675" y="28575"/>
                </a:cubicBezTo>
                <a:cubicBezTo>
                  <a:pt x="66675" y="33832"/>
                  <a:pt x="70943" y="38100"/>
                  <a:pt x="76200" y="38100"/>
                </a:cubicBezTo>
                <a:cubicBezTo>
                  <a:pt x="81457" y="38100"/>
                  <a:pt x="85725" y="33832"/>
                  <a:pt x="85725" y="28575"/>
                </a:cubicBezTo>
                <a:close/>
                <a:moveTo>
                  <a:pt x="76200" y="123825"/>
                </a:moveTo>
                <a:cubicBezTo>
                  <a:pt x="86707" y="123825"/>
                  <a:pt x="95250" y="115282"/>
                  <a:pt x="95250" y="104775"/>
                </a:cubicBezTo>
                <a:cubicBezTo>
                  <a:pt x="95250" y="99953"/>
                  <a:pt x="93464" y="95518"/>
                  <a:pt x="90488" y="92184"/>
                </a:cubicBezTo>
                <a:lnTo>
                  <a:pt x="111175" y="50840"/>
                </a:lnTo>
                <a:cubicBezTo>
                  <a:pt x="112931" y="47298"/>
                  <a:pt x="111502" y="43011"/>
                  <a:pt x="107990" y="41255"/>
                </a:cubicBezTo>
                <a:cubicBezTo>
                  <a:pt x="104477" y="39499"/>
                  <a:pt x="100161" y="40928"/>
                  <a:pt x="98405" y="44440"/>
                </a:cubicBezTo>
                <a:lnTo>
                  <a:pt x="77718" y="85785"/>
                </a:lnTo>
                <a:cubicBezTo>
                  <a:pt x="77212" y="85755"/>
                  <a:pt x="76706" y="85725"/>
                  <a:pt x="76200" y="85725"/>
                </a:cubicBezTo>
                <a:cubicBezTo>
                  <a:pt x="65693" y="85725"/>
                  <a:pt x="57150" y="94268"/>
                  <a:pt x="57150" y="104775"/>
                </a:cubicBezTo>
                <a:cubicBezTo>
                  <a:pt x="57150" y="115282"/>
                  <a:pt x="65693" y="123825"/>
                  <a:pt x="76200" y="123825"/>
                </a:cubicBezTo>
                <a:close/>
                <a:moveTo>
                  <a:pt x="52388" y="42863"/>
                </a:moveTo>
                <a:cubicBezTo>
                  <a:pt x="52388" y="37606"/>
                  <a:pt x="48119" y="33338"/>
                  <a:pt x="42863" y="33338"/>
                </a:cubicBezTo>
                <a:cubicBezTo>
                  <a:pt x="37606" y="33338"/>
                  <a:pt x="33338" y="37606"/>
                  <a:pt x="33338" y="42863"/>
                </a:cubicBezTo>
                <a:cubicBezTo>
                  <a:pt x="33338" y="48119"/>
                  <a:pt x="37606" y="52388"/>
                  <a:pt x="42863" y="52388"/>
                </a:cubicBezTo>
                <a:cubicBezTo>
                  <a:pt x="48119" y="52388"/>
                  <a:pt x="52388" y="48119"/>
                  <a:pt x="52388" y="42863"/>
                </a:cubicBezTo>
                <a:close/>
                <a:moveTo>
                  <a:pt x="28575" y="85725"/>
                </a:moveTo>
                <a:cubicBezTo>
                  <a:pt x="33832" y="85725"/>
                  <a:pt x="38100" y="81457"/>
                  <a:pt x="38100" y="76200"/>
                </a:cubicBezTo>
                <a:cubicBezTo>
                  <a:pt x="38100" y="70943"/>
                  <a:pt x="33832" y="66675"/>
                  <a:pt x="28575" y="66675"/>
                </a:cubicBezTo>
                <a:cubicBezTo>
                  <a:pt x="23318" y="66675"/>
                  <a:pt x="19050" y="70943"/>
                  <a:pt x="19050" y="76200"/>
                </a:cubicBezTo>
                <a:cubicBezTo>
                  <a:pt x="19050" y="81457"/>
                  <a:pt x="23318" y="85725"/>
                  <a:pt x="28575" y="85725"/>
                </a:cubicBezTo>
                <a:close/>
                <a:moveTo>
                  <a:pt x="133350" y="76200"/>
                </a:moveTo>
                <a:cubicBezTo>
                  <a:pt x="133350" y="70943"/>
                  <a:pt x="129082" y="66675"/>
                  <a:pt x="123825" y="66675"/>
                </a:cubicBezTo>
                <a:cubicBezTo>
                  <a:pt x="118568" y="66675"/>
                  <a:pt x="114300" y="70943"/>
                  <a:pt x="114300" y="76200"/>
                </a:cubicBezTo>
                <a:cubicBezTo>
                  <a:pt x="114300" y="81457"/>
                  <a:pt x="118568" y="85725"/>
                  <a:pt x="123825" y="85725"/>
                </a:cubicBezTo>
                <a:cubicBezTo>
                  <a:pt x="129082" y="85725"/>
                  <a:pt x="133350" y="81457"/>
                  <a:pt x="133350" y="7620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7" name="Text 35"/>
          <p:cNvSpPr/>
          <p:nvPr/>
        </p:nvSpPr>
        <p:spPr>
          <a:xfrm>
            <a:off x="9391650" y="4676775"/>
            <a:ext cx="781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Kilométrage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10325" y="5019675"/>
            <a:ext cx="2562225" cy="342900"/>
          </a:xfrm>
          <a:custGeom>
            <a:avLst/>
            <a:gdLst/>
            <a:ahLst/>
            <a:cxnLst/>
            <a:rect l="l" t="t" r="r" b="b"/>
            <a:pathLst>
              <a:path w="2562225" h="342900">
                <a:moveTo>
                  <a:pt x="76199" y="0"/>
                </a:moveTo>
                <a:lnTo>
                  <a:pt x="2486026" y="0"/>
                </a:lnTo>
                <a:cubicBezTo>
                  <a:pt x="2528109" y="0"/>
                  <a:pt x="2562225" y="34116"/>
                  <a:pt x="2562225" y="76199"/>
                </a:cubicBezTo>
                <a:lnTo>
                  <a:pt x="2562225" y="266701"/>
                </a:lnTo>
                <a:cubicBezTo>
                  <a:pt x="2562225" y="308784"/>
                  <a:pt x="2528109" y="342900"/>
                  <a:pt x="248602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9" name="Shape 37"/>
          <p:cNvSpPr/>
          <p:nvPr/>
        </p:nvSpPr>
        <p:spPr>
          <a:xfrm>
            <a:off x="6505575" y="51149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19050"/>
                </a:moveTo>
                <a:cubicBezTo>
                  <a:pt x="9525" y="8543"/>
                  <a:pt x="18068" y="0"/>
                  <a:pt x="28575" y="0"/>
                </a:cubicBezTo>
                <a:lnTo>
                  <a:pt x="76200" y="0"/>
                </a:lnTo>
                <a:cubicBezTo>
                  <a:pt x="86707" y="0"/>
                  <a:pt x="95250" y="8543"/>
                  <a:pt x="95250" y="19050"/>
                </a:cubicBezTo>
                <a:lnTo>
                  <a:pt x="95250" y="76200"/>
                </a:lnTo>
                <a:lnTo>
                  <a:pt x="97631" y="76200"/>
                </a:lnTo>
                <a:cubicBezTo>
                  <a:pt x="112097" y="76200"/>
                  <a:pt x="123825" y="87928"/>
                  <a:pt x="123825" y="102394"/>
                </a:cubicBezTo>
                <a:lnTo>
                  <a:pt x="123825" y="111919"/>
                </a:lnTo>
                <a:cubicBezTo>
                  <a:pt x="123825" y="115878"/>
                  <a:pt x="127010" y="119062"/>
                  <a:pt x="130969" y="119062"/>
                </a:cubicBezTo>
                <a:cubicBezTo>
                  <a:pt x="134928" y="119062"/>
                  <a:pt x="138113" y="115878"/>
                  <a:pt x="138113" y="111919"/>
                </a:cubicBezTo>
                <a:lnTo>
                  <a:pt x="138113" y="66080"/>
                </a:lnTo>
                <a:cubicBezTo>
                  <a:pt x="129897" y="63966"/>
                  <a:pt x="123825" y="56495"/>
                  <a:pt x="123825" y="47625"/>
                </a:cubicBezTo>
                <a:lnTo>
                  <a:pt x="123825" y="29914"/>
                </a:lnTo>
                <a:lnTo>
                  <a:pt x="116145" y="21491"/>
                </a:lnTo>
                <a:cubicBezTo>
                  <a:pt x="113496" y="18574"/>
                  <a:pt x="113705" y="14049"/>
                  <a:pt x="116622" y="11400"/>
                </a:cubicBezTo>
                <a:cubicBezTo>
                  <a:pt x="119539" y="8751"/>
                  <a:pt x="124063" y="8959"/>
                  <a:pt x="126712" y="11876"/>
                </a:cubicBezTo>
                <a:lnTo>
                  <a:pt x="148054" y="35332"/>
                </a:lnTo>
                <a:cubicBezTo>
                  <a:pt x="150852" y="38398"/>
                  <a:pt x="152400" y="42386"/>
                  <a:pt x="152400" y="46553"/>
                </a:cubicBezTo>
                <a:lnTo>
                  <a:pt x="152400" y="111919"/>
                </a:lnTo>
                <a:cubicBezTo>
                  <a:pt x="152400" y="123765"/>
                  <a:pt x="142815" y="133350"/>
                  <a:pt x="130969" y="133350"/>
                </a:cubicBezTo>
                <a:cubicBezTo>
                  <a:pt x="119122" y="133350"/>
                  <a:pt x="109537" y="123765"/>
                  <a:pt x="109537" y="111919"/>
                </a:cubicBezTo>
                <a:lnTo>
                  <a:pt x="109537" y="102394"/>
                </a:lnTo>
                <a:cubicBezTo>
                  <a:pt x="109537" y="95816"/>
                  <a:pt x="104209" y="90488"/>
                  <a:pt x="97631" y="90488"/>
                </a:cubicBezTo>
                <a:lnTo>
                  <a:pt x="95250" y="90488"/>
                </a:lnTo>
                <a:lnTo>
                  <a:pt x="95250" y="138529"/>
                </a:lnTo>
                <a:cubicBezTo>
                  <a:pt x="98018" y="139511"/>
                  <a:pt x="100013" y="142161"/>
                  <a:pt x="100013" y="145256"/>
                </a:cubicBezTo>
                <a:cubicBezTo>
                  <a:pt x="100013" y="149215"/>
                  <a:pt x="96828" y="152400"/>
                  <a:pt x="92869" y="152400"/>
                </a:cubicBezTo>
                <a:lnTo>
                  <a:pt x="11906" y="152400"/>
                </a:lnTo>
                <a:cubicBezTo>
                  <a:pt x="7947" y="152400"/>
                  <a:pt x="4763" y="149215"/>
                  <a:pt x="4763" y="145256"/>
                </a:cubicBezTo>
                <a:cubicBezTo>
                  <a:pt x="4763" y="142131"/>
                  <a:pt x="6757" y="139511"/>
                  <a:pt x="9525" y="138529"/>
                </a:cubicBezTo>
                <a:lnTo>
                  <a:pt x="9525" y="19050"/>
                </a:lnTo>
                <a:close/>
                <a:moveTo>
                  <a:pt x="28575" y="23813"/>
                </a:moveTo>
                <a:lnTo>
                  <a:pt x="28575" y="52388"/>
                </a:lnTo>
                <a:cubicBezTo>
                  <a:pt x="28575" y="55007"/>
                  <a:pt x="30718" y="57150"/>
                  <a:pt x="33338" y="57150"/>
                </a:cubicBezTo>
                <a:lnTo>
                  <a:pt x="71438" y="57150"/>
                </a:lnTo>
                <a:cubicBezTo>
                  <a:pt x="74057" y="57150"/>
                  <a:pt x="76200" y="55007"/>
                  <a:pt x="76200" y="52388"/>
                </a:cubicBezTo>
                <a:lnTo>
                  <a:pt x="76200" y="23813"/>
                </a:lnTo>
                <a:cubicBezTo>
                  <a:pt x="76200" y="21193"/>
                  <a:pt x="74057" y="19050"/>
                  <a:pt x="71438" y="19050"/>
                </a:cubicBezTo>
                <a:lnTo>
                  <a:pt x="33338" y="19050"/>
                </a:lnTo>
                <a:cubicBezTo>
                  <a:pt x="30718" y="19050"/>
                  <a:pt x="28575" y="21193"/>
                  <a:pt x="28575" y="2381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0" name="Text 38"/>
          <p:cNvSpPr/>
          <p:nvPr/>
        </p:nvSpPr>
        <p:spPr>
          <a:xfrm>
            <a:off x="6753225" y="5095875"/>
            <a:ext cx="657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Carburant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9048750" y="5019675"/>
            <a:ext cx="2562225" cy="342900"/>
          </a:xfrm>
          <a:custGeom>
            <a:avLst/>
            <a:gdLst/>
            <a:ahLst/>
            <a:cxnLst/>
            <a:rect l="l" t="t" r="r" b="b"/>
            <a:pathLst>
              <a:path w="2562225" h="342900">
                <a:moveTo>
                  <a:pt x="76199" y="0"/>
                </a:moveTo>
                <a:lnTo>
                  <a:pt x="2486026" y="0"/>
                </a:lnTo>
                <a:cubicBezTo>
                  <a:pt x="2528109" y="0"/>
                  <a:pt x="2562225" y="34116"/>
                  <a:pt x="2562225" y="76199"/>
                </a:cubicBezTo>
                <a:lnTo>
                  <a:pt x="2562225" y="266701"/>
                </a:lnTo>
                <a:cubicBezTo>
                  <a:pt x="2562225" y="308784"/>
                  <a:pt x="2528109" y="342900"/>
                  <a:pt x="248602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2" name="Shape 40"/>
          <p:cNvSpPr/>
          <p:nvPr/>
        </p:nvSpPr>
        <p:spPr>
          <a:xfrm>
            <a:off x="9144000" y="51149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8073" y="2828"/>
                </a:moveTo>
                <a:cubicBezTo>
                  <a:pt x="58966" y="-1578"/>
                  <a:pt x="62865" y="-4762"/>
                  <a:pt x="67389" y="-4762"/>
                </a:cubicBezTo>
                <a:lnTo>
                  <a:pt x="85189" y="-4762"/>
                </a:lnTo>
                <a:cubicBezTo>
                  <a:pt x="89714" y="-4762"/>
                  <a:pt x="93613" y="-1578"/>
                  <a:pt x="94506" y="2828"/>
                </a:cubicBezTo>
                <a:lnTo>
                  <a:pt x="98822" y="23664"/>
                </a:lnTo>
                <a:cubicBezTo>
                  <a:pt x="103019" y="25450"/>
                  <a:pt x="106948" y="27742"/>
                  <a:pt x="110520" y="30450"/>
                </a:cubicBezTo>
                <a:lnTo>
                  <a:pt x="130701" y="23753"/>
                </a:lnTo>
                <a:cubicBezTo>
                  <a:pt x="134987" y="22324"/>
                  <a:pt x="139690" y="24110"/>
                  <a:pt x="141952" y="28039"/>
                </a:cubicBezTo>
                <a:lnTo>
                  <a:pt x="150852" y="43458"/>
                </a:lnTo>
                <a:cubicBezTo>
                  <a:pt x="153114" y="47387"/>
                  <a:pt x="152311" y="52328"/>
                  <a:pt x="148917" y="55334"/>
                </a:cubicBezTo>
                <a:lnTo>
                  <a:pt x="133052" y="69443"/>
                </a:lnTo>
                <a:cubicBezTo>
                  <a:pt x="133320" y="71646"/>
                  <a:pt x="133439" y="73908"/>
                  <a:pt x="133439" y="76200"/>
                </a:cubicBezTo>
                <a:cubicBezTo>
                  <a:pt x="133439" y="78492"/>
                  <a:pt x="133290" y="80754"/>
                  <a:pt x="133052" y="82957"/>
                </a:cubicBezTo>
                <a:lnTo>
                  <a:pt x="148947" y="97095"/>
                </a:lnTo>
                <a:cubicBezTo>
                  <a:pt x="152340" y="100102"/>
                  <a:pt x="153114" y="105073"/>
                  <a:pt x="150882" y="108972"/>
                </a:cubicBezTo>
                <a:lnTo>
                  <a:pt x="141982" y="124391"/>
                </a:lnTo>
                <a:cubicBezTo>
                  <a:pt x="139720" y="128290"/>
                  <a:pt x="135017" y="130106"/>
                  <a:pt x="130731" y="128677"/>
                </a:cubicBezTo>
                <a:lnTo>
                  <a:pt x="110550" y="121980"/>
                </a:lnTo>
                <a:cubicBezTo>
                  <a:pt x="106948" y="124688"/>
                  <a:pt x="103019" y="126950"/>
                  <a:pt x="98852" y="128766"/>
                </a:cubicBezTo>
                <a:lnTo>
                  <a:pt x="94565" y="149572"/>
                </a:lnTo>
                <a:cubicBezTo>
                  <a:pt x="93643" y="154007"/>
                  <a:pt x="89743" y="157163"/>
                  <a:pt x="85249" y="157163"/>
                </a:cubicBezTo>
                <a:lnTo>
                  <a:pt x="67449" y="157163"/>
                </a:lnTo>
                <a:cubicBezTo>
                  <a:pt x="62925" y="157163"/>
                  <a:pt x="59025" y="153978"/>
                  <a:pt x="58132" y="149572"/>
                </a:cubicBezTo>
                <a:lnTo>
                  <a:pt x="53846" y="128766"/>
                </a:lnTo>
                <a:cubicBezTo>
                  <a:pt x="49649" y="126980"/>
                  <a:pt x="45750" y="124688"/>
                  <a:pt x="42148" y="121980"/>
                </a:cubicBezTo>
                <a:lnTo>
                  <a:pt x="21878" y="128677"/>
                </a:lnTo>
                <a:cubicBezTo>
                  <a:pt x="17591" y="130106"/>
                  <a:pt x="12889" y="128320"/>
                  <a:pt x="10626" y="124391"/>
                </a:cubicBezTo>
                <a:lnTo>
                  <a:pt x="1726" y="108972"/>
                </a:lnTo>
                <a:cubicBezTo>
                  <a:pt x="-536" y="105043"/>
                  <a:pt x="268" y="100102"/>
                  <a:pt x="3661" y="97095"/>
                </a:cubicBezTo>
                <a:lnTo>
                  <a:pt x="19556" y="82957"/>
                </a:lnTo>
                <a:cubicBezTo>
                  <a:pt x="19288" y="80754"/>
                  <a:pt x="19169" y="78492"/>
                  <a:pt x="19169" y="76200"/>
                </a:cubicBezTo>
                <a:cubicBezTo>
                  <a:pt x="19169" y="73908"/>
                  <a:pt x="19318" y="71646"/>
                  <a:pt x="19556" y="69443"/>
                </a:cubicBezTo>
                <a:lnTo>
                  <a:pt x="3661" y="55305"/>
                </a:lnTo>
                <a:cubicBezTo>
                  <a:pt x="268" y="52298"/>
                  <a:pt x="-506" y="47327"/>
                  <a:pt x="1726" y="43428"/>
                </a:cubicBezTo>
                <a:lnTo>
                  <a:pt x="10626" y="28009"/>
                </a:lnTo>
                <a:cubicBezTo>
                  <a:pt x="12889" y="24080"/>
                  <a:pt x="17591" y="22294"/>
                  <a:pt x="21878" y="23723"/>
                </a:cubicBezTo>
                <a:lnTo>
                  <a:pt x="42059" y="30420"/>
                </a:lnTo>
                <a:cubicBezTo>
                  <a:pt x="45660" y="27712"/>
                  <a:pt x="49590" y="25450"/>
                  <a:pt x="53757" y="23634"/>
                </a:cubicBezTo>
                <a:lnTo>
                  <a:pt x="58073" y="2828"/>
                </a:lnTo>
                <a:close/>
                <a:moveTo>
                  <a:pt x="76289" y="100013"/>
                </a:moveTo>
                <a:cubicBezTo>
                  <a:pt x="84797" y="99981"/>
                  <a:pt x="92641" y="95412"/>
                  <a:pt x="96867" y="88029"/>
                </a:cubicBezTo>
                <a:cubicBezTo>
                  <a:pt x="101093" y="80645"/>
                  <a:pt x="101059" y="71568"/>
                  <a:pt x="96778" y="64216"/>
                </a:cubicBezTo>
                <a:cubicBezTo>
                  <a:pt x="92496" y="56865"/>
                  <a:pt x="84618" y="52356"/>
                  <a:pt x="76111" y="52387"/>
                </a:cubicBezTo>
                <a:cubicBezTo>
                  <a:pt x="67603" y="52419"/>
                  <a:pt x="59759" y="56988"/>
                  <a:pt x="55533" y="64371"/>
                </a:cubicBezTo>
                <a:cubicBezTo>
                  <a:pt x="51307" y="71755"/>
                  <a:pt x="51341" y="80832"/>
                  <a:pt x="55622" y="88184"/>
                </a:cubicBezTo>
                <a:cubicBezTo>
                  <a:pt x="59904" y="95535"/>
                  <a:pt x="67782" y="100044"/>
                  <a:pt x="76289" y="10001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3" name="Text 41"/>
          <p:cNvSpPr/>
          <p:nvPr/>
        </p:nvSpPr>
        <p:spPr>
          <a:xfrm>
            <a:off x="9391650" y="5095875"/>
            <a:ext cx="85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Transmission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410325" y="5438775"/>
            <a:ext cx="2562225" cy="342900"/>
          </a:xfrm>
          <a:custGeom>
            <a:avLst/>
            <a:gdLst/>
            <a:ahLst/>
            <a:cxnLst/>
            <a:rect l="l" t="t" r="r" b="b"/>
            <a:pathLst>
              <a:path w="2562225" h="342900">
                <a:moveTo>
                  <a:pt x="76199" y="0"/>
                </a:moveTo>
                <a:lnTo>
                  <a:pt x="2486026" y="0"/>
                </a:lnTo>
                <a:cubicBezTo>
                  <a:pt x="2528109" y="0"/>
                  <a:pt x="2562225" y="34116"/>
                  <a:pt x="2562225" y="76199"/>
                </a:cubicBezTo>
                <a:lnTo>
                  <a:pt x="2562225" y="266701"/>
                </a:lnTo>
                <a:cubicBezTo>
                  <a:pt x="2562225" y="308784"/>
                  <a:pt x="2528109" y="342900"/>
                  <a:pt x="248602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5" name="Shape 43"/>
          <p:cNvSpPr/>
          <p:nvPr/>
        </p:nvSpPr>
        <p:spPr>
          <a:xfrm>
            <a:off x="6505575" y="55340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0243" y="34945"/>
                </a:moveTo>
                <a:lnTo>
                  <a:pt x="32474" y="57150"/>
                </a:lnTo>
                <a:lnTo>
                  <a:pt x="119926" y="57150"/>
                </a:lnTo>
                <a:lnTo>
                  <a:pt x="112157" y="34945"/>
                </a:lnTo>
                <a:cubicBezTo>
                  <a:pt x="110817" y="31135"/>
                  <a:pt x="107216" y="28575"/>
                  <a:pt x="103168" y="28575"/>
                </a:cubicBezTo>
                <a:lnTo>
                  <a:pt x="49232" y="28575"/>
                </a:lnTo>
                <a:cubicBezTo>
                  <a:pt x="45184" y="28575"/>
                  <a:pt x="41583" y="31135"/>
                  <a:pt x="40243" y="34945"/>
                </a:cubicBezTo>
                <a:close/>
                <a:moveTo>
                  <a:pt x="11787" y="58579"/>
                </a:moveTo>
                <a:lnTo>
                  <a:pt x="22265" y="28664"/>
                </a:lnTo>
                <a:cubicBezTo>
                  <a:pt x="26283" y="17205"/>
                  <a:pt x="37088" y="9525"/>
                  <a:pt x="49232" y="9525"/>
                </a:cubicBezTo>
                <a:lnTo>
                  <a:pt x="103168" y="9525"/>
                </a:lnTo>
                <a:cubicBezTo>
                  <a:pt x="115312" y="9525"/>
                  <a:pt x="126117" y="17205"/>
                  <a:pt x="130135" y="28664"/>
                </a:cubicBezTo>
                <a:lnTo>
                  <a:pt x="140613" y="58579"/>
                </a:lnTo>
                <a:cubicBezTo>
                  <a:pt x="147518" y="61436"/>
                  <a:pt x="152400" y="68253"/>
                  <a:pt x="152400" y="76200"/>
                </a:cubicBezTo>
                <a:lnTo>
                  <a:pt x="152400" y="133350"/>
                </a:lnTo>
                <a:cubicBezTo>
                  <a:pt x="152400" y="138619"/>
                  <a:pt x="148144" y="142875"/>
                  <a:pt x="142875" y="142875"/>
                </a:cubicBezTo>
                <a:lnTo>
                  <a:pt x="133350" y="142875"/>
                </a:lnTo>
                <a:cubicBezTo>
                  <a:pt x="128081" y="142875"/>
                  <a:pt x="123825" y="138619"/>
                  <a:pt x="123825" y="133350"/>
                </a:cubicBezTo>
                <a:lnTo>
                  <a:pt x="123825" y="123825"/>
                </a:lnTo>
                <a:lnTo>
                  <a:pt x="28575" y="123825"/>
                </a:lnTo>
                <a:lnTo>
                  <a:pt x="28575" y="133350"/>
                </a:lnTo>
                <a:cubicBezTo>
                  <a:pt x="28575" y="138619"/>
                  <a:pt x="24319" y="142875"/>
                  <a:pt x="19050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76200"/>
                </a:lnTo>
                <a:cubicBezTo>
                  <a:pt x="0" y="68253"/>
                  <a:pt x="4882" y="61436"/>
                  <a:pt x="11787" y="58579"/>
                </a:cubicBezTo>
                <a:close/>
                <a:moveTo>
                  <a:pt x="38100" y="90488"/>
                </a:moveTo>
                <a:cubicBezTo>
                  <a:pt x="38100" y="85231"/>
                  <a:pt x="33832" y="80962"/>
                  <a:pt x="28575" y="80962"/>
                </a:cubicBezTo>
                <a:cubicBezTo>
                  <a:pt x="23318" y="80962"/>
                  <a:pt x="19050" y="85231"/>
                  <a:pt x="19050" y="90488"/>
                </a:cubicBezTo>
                <a:cubicBezTo>
                  <a:pt x="19050" y="95744"/>
                  <a:pt x="23318" y="100013"/>
                  <a:pt x="28575" y="100013"/>
                </a:cubicBezTo>
                <a:cubicBezTo>
                  <a:pt x="33832" y="100013"/>
                  <a:pt x="38100" y="95744"/>
                  <a:pt x="38100" y="90488"/>
                </a:cubicBezTo>
                <a:close/>
                <a:moveTo>
                  <a:pt x="123825" y="100013"/>
                </a:moveTo>
                <a:cubicBezTo>
                  <a:pt x="129082" y="100013"/>
                  <a:pt x="133350" y="95744"/>
                  <a:pt x="133350" y="90488"/>
                </a:cubicBezTo>
                <a:cubicBezTo>
                  <a:pt x="133350" y="85231"/>
                  <a:pt x="129082" y="80962"/>
                  <a:pt x="123825" y="80962"/>
                </a:cubicBezTo>
                <a:cubicBezTo>
                  <a:pt x="118568" y="80962"/>
                  <a:pt x="114300" y="85231"/>
                  <a:pt x="114300" y="90488"/>
                </a:cubicBezTo>
                <a:cubicBezTo>
                  <a:pt x="114300" y="95744"/>
                  <a:pt x="118568" y="100013"/>
                  <a:pt x="123825" y="10001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Text 44"/>
          <p:cNvSpPr/>
          <p:nvPr/>
        </p:nvSpPr>
        <p:spPr>
          <a:xfrm>
            <a:off x="6753225" y="5514975"/>
            <a:ext cx="523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Marque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048750" y="5438775"/>
            <a:ext cx="2562225" cy="342900"/>
          </a:xfrm>
          <a:custGeom>
            <a:avLst/>
            <a:gdLst/>
            <a:ahLst/>
            <a:cxnLst/>
            <a:rect l="l" t="t" r="r" b="b"/>
            <a:pathLst>
              <a:path w="2562225" h="342900">
                <a:moveTo>
                  <a:pt x="76199" y="0"/>
                </a:moveTo>
                <a:lnTo>
                  <a:pt x="2486026" y="0"/>
                </a:lnTo>
                <a:cubicBezTo>
                  <a:pt x="2528109" y="0"/>
                  <a:pt x="2562225" y="34116"/>
                  <a:pt x="2562225" y="76199"/>
                </a:cubicBezTo>
                <a:lnTo>
                  <a:pt x="2562225" y="266701"/>
                </a:lnTo>
                <a:cubicBezTo>
                  <a:pt x="2562225" y="308784"/>
                  <a:pt x="2528109" y="342900"/>
                  <a:pt x="248602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8" name="Shape 46"/>
          <p:cNvSpPr/>
          <p:nvPr/>
        </p:nvSpPr>
        <p:spPr>
          <a:xfrm>
            <a:off x="9144000" y="55340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4256" y="9525"/>
                  <a:pt x="0" y="13781"/>
                  <a:pt x="0" y="19050"/>
                </a:cubicBezTo>
                <a:lnTo>
                  <a:pt x="0" y="128588"/>
                </a:lnTo>
                <a:cubicBezTo>
                  <a:pt x="0" y="136475"/>
                  <a:pt x="6400" y="142875"/>
                  <a:pt x="14288" y="142875"/>
                </a:cubicBezTo>
                <a:lnTo>
                  <a:pt x="138113" y="142875"/>
                </a:lnTo>
                <a:cubicBezTo>
                  <a:pt x="146000" y="142875"/>
                  <a:pt x="152400" y="136475"/>
                  <a:pt x="152400" y="128588"/>
                </a:cubicBezTo>
                <a:lnTo>
                  <a:pt x="152400" y="45303"/>
                </a:lnTo>
                <a:cubicBezTo>
                  <a:pt x="152400" y="39886"/>
                  <a:pt x="146625" y="36463"/>
                  <a:pt x="141863" y="39023"/>
                </a:cubicBezTo>
                <a:lnTo>
                  <a:pt x="95250" y="64115"/>
                </a:lnTo>
                <a:lnTo>
                  <a:pt x="95250" y="45303"/>
                </a:lnTo>
                <a:cubicBezTo>
                  <a:pt x="95250" y="39886"/>
                  <a:pt x="89475" y="36463"/>
                  <a:pt x="84713" y="39023"/>
                </a:cubicBezTo>
                <a:lnTo>
                  <a:pt x="38100" y="64115"/>
                </a:lnTo>
                <a:lnTo>
                  <a:pt x="38100" y="19050"/>
                </a:lnTo>
                <a:cubicBezTo>
                  <a:pt x="38100" y="13781"/>
                  <a:pt x="33844" y="9525"/>
                  <a:pt x="28575" y="9525"/>
                </a:cubicBezTo>
                <a:lnTo>
                  <a:pt x="9525" y="9525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9" name="Text 47"/>
          <p:cNvSpPr/>
          <p:nvPr/>
        </p:nvSpPr>
        <p:spPr>
          <a:xfrm>
            <a:off x="9391650" y="5514975"/>
            <a:ext cx="514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</a:t>
            </a:r>
            <a:endParaRPr lang="en-US" sz="1600" dirty="0"/>
          </a:p>
        </p:txBody>
      </p:sp>
      <p:sp>
        <p:nvSpPr>
          <p:cNvPr id="52" name="Text 23">
            <a:extLst>
              <a:ext uri="{FF2B5EF4-FFF2-40B4-BE49-F238E27FC236}">
                <a16:creationId xmlns:a16="http://schemas.microsoft.com/office/drawing/2014/main" id="{782CAADD-3DF4-5720-31C0-AD3BD204E0DD}"/>
              </a:ext>
            </a:extLst>
          </p:cNvPr>
          <p:cNvSpPr/>
          <p:nvPr/>
        </p:nvSpPr>
        <p:spPr>
          <a:xfrm>
            <a:off x="11806238" y="6400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200" b="1" dirty="0">
                <a:solidFill>
                  <a:srgbClr val="00B050"/>
                </a:solidFill>
                <a:latin typeface="Liter" pitchFamily="34" charset="0"/>
              </a:rPr>
              <a:t>2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OBJECTIFS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Objectifs et Cas d'Usage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23963"/>
            <a:ext cx="7562850" cy="2638425"/>
          </a:xfrm>
          <a:custGeom>
            <a:avLst/>
            <a:gdLst/>
            <a:ahLst/>
            <a:cxnLst/>
            <a:rect l="l" t="t" r="r" b="b"/>
            <a:pathLst>
              <a:path w="7562850" h="2638425">
                <a:moveTo>
                  <a:pt x="114297" y="0"/>
                </a:moveTo>
                <a:lnTo>
                  <a:pt x="7448553" y="0"/>
                </a:lnTo>
                <a:cubicBezTo>
                  <a:pt x="7511678" y="0"/>
                  <a:pt x="7562850" y="51172"/>
                  <a:pt x="7562850" y="114297"/>
                </a:cubicBezTo>
                <a:lnTo>
                  <a:pt x="7562850" y="2524128"/>
                </a:lnTo>
                <a:cubicBezTo>
                  <a:pt x="7562850" y="2587253"/>
                  <a:pt x="7511678" y="2638425"/>
                  <a:pt x="7448553" y="2638425"/>
                </a:cubicBezTo>
                <a:lnTo>
                  <a:pt x="114297" y="2638425"/>
                </a:lnTo>
                <a:cubicBezTo>
                  <a:pt x="51172" y="2638425"/>
                  <a:pt x="0" y="2587253"/>
                  <a:pt x="0" y="252412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566738" y="14192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Text 4"/>
          <p:cNvSpPr/>
          <p:nvPr/>
        </p:nvSpPr>
        <p:spPr>
          <a:xfrm>
            <a:off x="781050" y="1381125"/>
            <a:ext cx="7105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Objectifs du Projet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61975" y="1762125"/>
            <a:ext cx="3543300" cy="914400"/>
          </a:xfrm>
          <a:custGeom>
            <a:avLst/>
            <a:gdLst/>
            <a:ahLst/>
            <a:cxnLst/>
            <a:rect l="l" t="t" r="r" b="b"/>
            <a:pathLst>
              <a:path w="3543300" h="914400">
                <a:moveTo>
                  <a:pt x="38100" y="0"/>
                </a:moveTo>
                <a:lnTo>
                  <a:pt x="3467103" y="0"/>
                </a:lnTo>
                <a:cubicBezTo>
                  <a:pt x="3509185" y="0"/>
                  <a:pt x="3543300" y="34115"/>
                  <a:pt x="3543300" y="76197"/>
                </a:cubicBezTo>
                <a:lnTo>
                  <a:pt x="3543300" y="838203"/>
                </a:lnTo>
                <a:cubicBezTo>
                  <a:pt x="3543300" y="880285"/>
                  <a:pt x="3509185" y="914400"/>
                  <a:pt x="3467103" y="914400"/>
                </a:cubicBezTo>
                <a:lnTo>
                  <a:pt x="38100" y="914400"/>
                </a:lnTo>
                <a:cubicBezTo>
                  <a:pt x="17058" y="914400"/>
                  <a:pt x="0" y="897342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Shape 6"/>
          <p:cNvSpPr/>
          <p:nvPr/>
        </p:nvSpPr>
        <p:spPr>
          <a:xfrm>
            <a:off x="561975" y="1762125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3810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38100" y="914400"/>
                </a:lnTo>
                <a:cubicBezTo>
                  <a:pt x="17072" y="914400"/>
                  <a:pt x="0" y="897328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Shape 7"/>
          <p:cNvSpPr/>
          <p:nvPr/>
        </p:nvSpPr>
        <p:spPr>
          <a:xfrm>
            <a:off x="704850" y="19145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85725" y="-4762"/>
                </a:moveTo>
                <a:cubicBezTo>
                  <a:pt x="90994" y="-4762"/>
                  <a:pt x="95250" y="-506"/>
                  <a:pt x="95250" y="4763"/>
                </a:cubicBezTo>
                <a:lnTo>
                  <a:pt x="95250" y="10210"/>
                </a:lnTo>
                <a:cubicBezTo>
                  <a:pt x="124450" y="14377"/>
                  <a:pt x="147548" y="37475"/>
                  <a:pt x="151715" y="66675"/>
                </a:cubicBezTo>
                <a:lnTo>
                  <a:pt x="157163" y="66675"/>
                </a:lnTo>
                <a:cubicBezTo>
                  <a:pt x="162431" y="66675"/>
                  <a:pt x="166688" y="70931"/>
                  <a:pt x="166688" y="76200"/>
                </a:cubicBezTo>
                <a:cubicBezTo>
                  <a:pt x="166688" y="81469"/>
                  <a:pt x="162431" y="85725"/>
                  <a:pt x="157163" y="85725"/>
                </a:cubicBezTo>
                <a:lnTo>
                  <a:pt x="151715" y="85725"/>
                </a:lnTo>
                <a:cubicBezTo>
                  <a:pt x="147548" y="114925"/>
                  <a:pt x="124450" y="138023"/>
                  <a:pt x="95250" y="142190"/>
                </a:cubicBezTo>
                <a:lnTo>
                  <a:pt x="95250" y="147638"/>
                </a:lnTo>
                <a:cubicBezTo>
                  <a:pt x="95250" y="152906"/>
                  <a:pt x="90994" y="157163"/>
                  <a:pt x="85725" y="157163"/>
                </a:cubicBezTo>
                <a:cubicBezTo>
                  <a:pt x="80456" y="157163"/>
                  <a:pt x="76200" y="152906"/>
                  <a:pt x="76200" y="147638"/>
                </a:cubicBezTo>
                <a:lnTo>
                  <a:pt x="76200" y="142190"/>
                </a:lnTo>
                <a:cubicBezTo>
                  <a:pt x="47000" y="138023"/>
                  <a:pt x="23902" y="114925"/>
                  <a:pt x="19735" y="85725"/>
                </a:cubicBezTo>
                <a:lnTo>
                  <a:pt x="14288" y="85725"/>
                </a:lnTo>
                <a:cubicBezTo>
                  <a:pt x="9019" y="85725"/>
                  <a:pt x="4763" y="81469"/>
                  <a:pt x="4763" y="76200"/>
                </a:cubicBezTo>
                <a:cubicBezTo>
                  <a:pt x="4763" y="70931"/>
                  <a:pt x="9019" y="66675"/>
                  <a:pt x="14288" y="66675"/>
                </a:cubicBezTo>
                <a:lnTo>
                  <a:pt x="19735" y="66675"/>
                </a:lnTo>
                <a:cubicBezTo>
                  <a:pt x="23902" y="37475"/>
                  <a:pt x="47000" y="14377"/>
                  <a:pt x="76200" y="10210"/>
                </a:cubicBezTo>
                <a:lnTo>
                  <a:pt x="76200" y="4763"/>
                </a:lnTo>
                <a:cubicBezTo>
                  <a:pt x="76200" y="-506"/>
                  <a:pt x="80456" y="-4762"/>
                  <a:pt x="85725" y="-4762"/>
                </a:cubicBezTo>
                <a:close/>
                <a:moveTo>
                  <a:pt x="39052" y="85725"/>
                </a:moveTo>
                <a:cubicBezTo>
                  <a:pt x="42833" y="104388"/>
                  <a:pt x="57537" y="119092"/>
                  <a:pt x="76200" y="122873"/>
                </a:cubicBezTo>
                <a:lnTo>
                  <a:pt x="76200" y="119062"/>
                </a:lnTo>
                <a:cubicBezTo>
                  <a:pt x="76200" y="113794"/>
                  <a:pt x="80456" y="109537"/>
                  <a:pt x="85725" y="109537"/>
                </a:cubicBezTo>
                <a:cubicBezTo>
                  <a:pt x="90994" y="109537"/>
                  <a:pt x="95250" y="113794"/>
                  <a:pt x="95250" y="119062"/>
                </a:cubicBezTo>
                <a:lnTo>
                  <a:pt x="95250" y="122873"/>
                </a:lnTo>
                <a:cubicBezTo>
                  <a:pt x="113913" y="119092"/>
                  <a:pt x="128617" y="104388"/>
                  <a:pt x="132398" y="85725"/>
                </a:cubicBezTo>
                <a:lnTo>
                  <a:pt x="128588" y="85725"/>
                </a:lnTo>
                <a:cubicBezTo>
                  <a:pt x="123319" y="85725"/>
                  <a:pt x="119062" y="81469"/>
                  <a:pt x="119062" y="76200"/>
                </a:cubicBezTo>
                <a:cubicBezTo>
                  <a:pt x="119062" y="70931"/>
                  <a:pt x="123319" y="66675"/>
                  <a:pt x="128588" y="66675"/>
                </a:cubicBezTo>
                <a:lnTo>
                  <a:pt x="132398" y="66675"/>
                </a:lnTo>
                <a:cubicBezTo>
                  <a:pt x="128617" y="48012"/>
                  <a:pt x="113913" y="33308"/>
                  <a:pt x="95250" y="29527"/>
                </a:cubicBezTo>
                <a:lnTo>
                  <a:pt x="95250" y="33338"/>
                </a:lnTo>
                <a:cubicBezTo>
                  <a:pt x="95250" y="38606"/>
                  <a:pt x="90994" y="42863"/>
                  <a:pt x="85725" y="42863"/>
                </a:cubicBezTo>
                <a:cubicBezTo>
                  <a:pt x="80456" y="42863"/>
                  <a:pt x="76200" y="38606"/>
                  <a:pt x="76200" y="33338"/>
                </a:cubicBezTo>
                <a:lnTo>
                  <a:pt x="76200" y="29527"/>
                </a:lnTo>
                <a:cubicBezTo>
                  <a:pt x="57537" y="33308"/>
                  <a:pt x="42833" y="48012"/>
                  <a:pt x="39052" y="66675"/>
                </a:cubicBezTo>
                <a:lnTo>
                  <a:pt x="42863" y="66675"/>
                </a:lnTo>
                <a:cubicBezTo>
                  <a:pt x="48131" y="66675"/>
                  <a:pt x="52388" y="70931"/>
                  <a:pt x="52388" y="76200"/>
                </a:cubicBezTo>
                <a:cubicBezTo>
                  <a:pt x="52388" y="81469"/>
                  <a:pt x="48131" y="85725"/>
                  <a:pt x="42863" y="85725"/>
                </a:cubicBezTo>
                <a:lnTo>
                  <a:pt x="39052" y="85725"/>
                </a:lnTo>
                <a:close/>
                <a:moveTo>
                  <a:pt x="85725" y="61912"/>
                </a:moveTo>
                <a:cubicBezTo>
                  <a:pt x="93610" y="61912"/>
                  <a:pt x="100013" y="68315"/>
                  <a:pt x="100013" y="76200"/>
                </a:cubicBezTo>
                <a:cubicBezTo>
                  <a:pt x="100013" y="84085"/>
                  <a:pt x="93610" y="90488"/>
                  <a:pt x="85725" y="90488"/>
                </a:cubicBezTo>
                <a:cubicBezTo>
                  <a:pt x="77840" y="90488"/>
                  <a:pt x="71438" y="84085"/>
                  <a:pt x="71438" y="76200"/>
                </a:cubicBezTo>
                <a:cubicBezTo>
                  <a:pt x="71438" y="68315"/>
                  <a:pt x="77840" y="61912"/>
                  <a:pt x="85725" y="61912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Text 8"/>
          <p:cNvSpPr/>
          <p:nvPr/>
        </p:nvSpPr>
        <p:spPr>
          <a:xfrm>
            <a:off x="962025" y="1876425"/>
            <a:ext cx="695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Précision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95325" y="2181225"/>
            <a:ext cx="3362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Atteindre une précision de prédiction &gt;85% avec des modèles de régression avancés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41750" y="1762125"/>
            <a:ext cx="3543300" cy="914400"/>
          </a:xfrm>
          <a:custGeom>
            <a:avLst/>
            <a:gdLst/>
            <a:ahLst/>
            <a:cxnLst/>
            <a:rect l="l" t="t" r="r" b="b"/>
            <a:pathLst>
              <a:path w="3543300" h="914400">
                <a:moveTo>
                  <a:pt x="38100" y="0"/>
                </a:moveTo>
                <a:lnTo>
                  <a:pt x="3467103" y="0"/>
                </a:lnTo>
                <a:cubicBezTo>
                  <a:pt x="3509185" y="0"/>
                  <a:pt x="3543300" y="34115"/>
                  <a:pt x="3543300" y="76197"/>
                </a:cubicBezTo>
                <a:lnTo>
                  <a:pt x="3543300" y="838203"/>
                </a:lnTo>
                <a:cubicBezTo>
                  <a:pt x="3543300" y="880285"/>
                  <a:pt x="3509185" y="914400"/>
                  <a:pt x="3467103" y="914400"/>
                </a:cubicBezTo>
                <a:lnTo>
                  <a:pt x="38100" y="914400"/>
                </a:lnTo>
                <a:cubicBezTo>
                  <a:pt x="17058" y="914400"/>
                  <a:pt x="0" y="897342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Shape 11"/>
          <p:cNvSpPr/>
          <p:nvPr/>
        </p:nvSpPr>
        <p:spPr>
          <a:xfrm>
            <a:off x="4241750" y="1762125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3810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38100" y="914400"/>
                </a:lnTo>
                <a:cubicBezTo>
                  <a:pt x="17072" y="914400"/>
                  <a:pt x="0" y="897328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Shape 12"/>
          <p:cNvSpPr/>
          <p:nvPr/>
        </p:nvSpPr>
        <p:spPr>
          <a:xfrm>
            <a:off x="4375100" y="19145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775" y="0"/>
                </a:moveTo>
                <a:cubicBezTo>
                  <a:pt x="104775" y="-5269"/>
                  <a:pt x="100519" y="-9525"/>
                  <a:pt x="95250" y="-9525"/>
                </a:cubicBezTo>
                <a:cubicBezTo>
                  <a:pt x="89981" y="-9525"/>
                  <a:pt x="85725" y="-5269"/>
                  <a:pt x="85725" y="0"/>
                </a:cubicBezTo>
                <a:lnTo>
                  <a:pt x="85725" y="19050"/>
                </a:lnTo>
                <a:lnTo>
                  <a:pt x="57150" y="19050"/>
                </a:lnTo>
                <a:cubicBezTo>
                  <a:pt x="41374" y="19050"/>
                  <a:pt x="28575" y="31849"/>
                  <a:pt x="28575" y="47625"/>
                </a:cubicBezTo>
                <a:lnTo>
                  <a:pt x="28575" y="114300"/>
                </a:lnTo>
                <a:cubicBezTo>
                  <a:pt x="28575" y="130076"/>
                  <a:pt x="41374" y="142875"/>
                  <a:pt x="57150" y="142875"/>
                </a:cubicBezTo>
                <a:lnTo>
                  <a:pt x="133350" y="142875"/>
                </a:lnTo>
                <a:cubicBezTo>
                  <a:pt x="149126" y="142875"/>
                  <a:pt x="161925" y="130076"/>
                  <a:pt x="161925" y="114300"/>
                </a:cubicBezTo>
                <a:lnTo>
                  <a:pt x="161925" y="47625"/>
                </a:lnTo>
                <a:cubicBezTo>
                  <a:pt x="161925" y="31849"/>
                  <a:pt x="149126" y="19050"/>
                  <a:pt x="133350" y="19050"/>
                </a:cubicBezTo>
                <a:lnTo>
                  <a:pt x="104775" y="19050"/>
                </a:lnTo>
                <a:lnTo>
                  <a:pt x="104775" y="0"/>
                </a:lnTo>
                <a:close/>
                <a:moveTo>
                  <a:pt x="47625" y="109537"/>
                </a:moveTo>
                <a:cubicBezTo>
                  <a:pt x="47625" y="105579"/>
                  <a:pt x="50810" y="102394"/>
                  <a:pt x="54769" y="102394"/>
                </a:cubicBezTo>
                <a:lnTo>
                  <a:pt x="64294" y="102394"/>
                </a:lnTo>
                <a:cubicBezTo>
                  <a:pt x="68253" y="102394"/>
                  <a:pt x="71438" y="105579"/>
                  <a:pt x="71438" y="109537"/>
                </a:cubicBezTo>
                <a:cubicBezTo>
                  <a:pt x="71438" y="113496"/>
                  <a:pt x="68253" y="116681"/>
                  <a:pt x="64294" y="116681"/>
                </a:cubicBezTo>
                <a:lnTo>
                  <a:pt x="54769" y="116681"/>
                </a:lnTo>
                <a:cubicBezTo>
                  <a:pt x="50810" y="116681"/>
                  <a:pt x="47625" y="113496"/>
                  <a:pt x="47625" y="109537"/>
                </a:cubicBezTo>
                <a:close/>
                <a:moveTo>
                  <a:pt x="83344" y="109537"/>
                </a:moveTo>
                <a:cubicBezTo>
                  <a:pt x="83344" y="105579"/>
                  <a:pt x="86529" y="102394"/>
                  <a:pt x="90488" y="102394"/>
                </a:cubicBezTo>
                <a:lnTo>
                  <a:pt x="100013" y="102394"/>
                </a:lnTo>
                <a:cubicBezTo>
                  <a:pt x="103971" y="102394"/>
                  <a:pt x="107156" y="105579"/>
                  <a:pt x="107156" y="109537"/>
                </a:cubicBezTo>
                <a:cubicBezTo>
                  <a:pt x="107156" y="113496"/>
                  <a:pt x="103971" y="116681"/>
                  <a:pt x="100013" y="116681"/>
                </a:cubicBezTo>
                <a:lnTo>
                  <a:pt x="90488" y="116681"/>
                </a:lnTo>
                <a:cubicBezTo>
                  <a:pt x="86529" y="116681"/>
                  <a:pt x="83344" y="113496"/>
                  <a:pt x="83344" y="109537"/>
                </a:cubicBezTo>
                <a:close/>
                <a:moveTo>
                  <a:pt x="119062" y="109537"/>
                </a:moveTo>
                <a:cubicBezTo>
                  <a:pt x="119062" y="105579"/>
                  <a:pt x="122247" y="102394"/>
                  <a:pt x="126206" y="102394"/>
                </a:cubicBezTo>
                <a:lnTo>
                  <a:pt x="135731" y="102394"/>
                </a:lnTo>
                <a:cubicBezTo>
                  <a:pt x="139690" y="102394"/>
                  <a:pt x="142875" y="105579"/>
                  <a:pt x="142875" y="109537"/>
                </a:cubicBezTo>
                <a:cubicBezTo>
                  <a:pt x="142875" y="113496"/>
                  <a:pt x="139690" y="116681"/>
                  <a:pt x="135731" y="116681"/>
                </a:cubicBezTo>
                <a:lnTo>
                  <a:pt x="126206" y="116681"/>
                </a:lnTo>
                <a:cubicBezTo>
                  <a:pt x="122247" y="116681"/>
                  <a:pt x="119062" y="113496"/>
                  <a:pt x="119062" y="109537"/>
                </a:cubicBezTo>
                <a:close/>
                <a:moveTo>
                  <a:pt x="66675" y="52388"/>
                </a:moveTo>
                <a:cubicBezTo>
                  <a:pt x="74560" y="52388"/>
                  <a:pt x="80962" y="58790"/>
                  <a:pt x="80962" y="66675"/>
                </a:cubicBezTo>
                <a:cubicBezTo>
                  <a:pt x="80962" y="74560"/>
                  <a:pt x="74560" y="80962"/>
                  <a:pt x="66675" y="80962"/>
                </a:cubicBezTo>
                <a:cubicBezTo>
                  <a:pt x="58790" y="80962"/>
                  <a:pt x="52388" y="74560"/>
                  <a:pt x="52388" y="66675"/>
                </a:cubicBezTo>
                <a:cubicBezTo>
                  <a:pt x="52388" y="58790"/>
                  <a:pt x="58790" y="52388"/>
                  <a:pt x="66675" y="52388"/>
                </a:cubicBezTo>
                <a:close/>
                <a:moveTo>
                  <a:pt x="109537" y="66675"/>
                </a:moveTo>
                <a:cubicBezTo>
                  <a:pt x="109537" y="58790"/>
                  <a:pt x="115940" y="52388"/>
                  <a:pt x="123825" y="52388"/>
                </a:cubicBezTo>
                <a:cubicBezTo>
                  <a:pt x="131710" y="52388"/>
                  <a:pt x="138113" y="58790"/>
                  <a:pt x="138113" y="66675"/>
                </a:cubicBezTo>
                <a:cubicBezTo>
                  <a:pt x="138113" y="74560"/>
                  <a:pt x="131710" y="80962"/>
                  <a:pt x="123825" y="80962"/>
                </a:cubicBezTo>
                <a:cubicBezTo>
                  <a:pt x="115940" y="80962"/>
                  <a:pt x="109537" y="74560"/>
                  <a:pt x="109537" y="66675"/>
                </a:cubicBezTo>
                <a:close/>
                <a:moveTo>
                  <a:pt x="19050" y="66675"/>
                </a:moveTo>
                <a:cubicBezTo>
                  <a:pt x="19050" y="61406"/>
                  <a:pt x="14794" y="57150"/>
                  <a:pt x="9525" y="57150"/>
                </a:cubicBezTo>
                <a:cubicBezTo>
                  <a:pt x="4256" y="57150"/>
                  <a:pt x="0" y="61406"/>
                  <a:pt x="0" y="66675"/>
                </a:cubicBezTo>
                <a:lnTo>
                  <a:pt x="0" y="95250"/>
                </a:lnTo>
                <a:cubicBezTo>
                  <a:pt x="0" y="100519"/>
                  <a:pt x="4256" y="104775"/>
                  <a:pt x="9525" y="104775"/>
                </a:cubicBezTo>
                <a:cubicBezTo>
                  <a:pt x="14794" y="104775"/>
                  <a:pt x="19050" y="100519"/>
                  <a:pt x="19050" y="95250"/>
                </a:cubicBezTo>
                <a:lnTo>
                  <a:pt x="19050" y="66675"/>
                </a:lnTo>
                <a:close/>
                <a:moveTo>
                  <a:pt x="180975" y="57150"/>
                </a:moveTo>
                <a:cubicBezTo>
                  <a:pt x="175706" y="57150"/>
                  <a:pt x="171450" y="61406"/>
                  <a:pt x="171450" y="66675"/>
                </a:cubicBezTo>
                <a:lnTo>
                  <a:pt x="171450" y="95250"/>
                </a:lnTo>
                <a:cubicBezTo>
                  <a:pt x="171450" y="100519"/>
                  <a:pt x="175706" y="104775"/>
                  <a:pt x="180975" y="104775"/>
                </a:cubicBezTo>
                <a:cubicBezTo>
                  <a:pt x="186244" y="104775"/>
                  <a:pt x="190500" y="100519"/>
                  <a:pt x="190500" y="95250"/>
                </a:cubicBezTo>
                <a:lnTo>
                  <a:pt x="190500" y="66675"/>
                </a:lnTo>
                <a:cubicBezTo>
                  <a:pt x="190500" y="61406"/>
                  <a:pt x="186244" y="57150"/>
                  <a:pt x="180975" y="5715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3"/>
          <p:cNvSpPr/>
          <p:nvPr/>
        </p:nvSpPr>
        <p:spPr>
          <a:xfrm>
            <a:off x="4641800" y="1876425"/>
            <a:ext cx="1104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Automatisation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375100" y="2181225"/>
            <a:ext cx="3362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Automatiser le processus de prédiction via API RESTful et interface web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61975" y="2790825"/>
            <a:ext cx="3543300" cy="914400"/>
          </a:xfrm>
          <a:custGeom>
            <a:avLst/>
            <a:gdLst/>
            <a:ahLst/>
            <a:cxnLst/>
            <a:rect l="l" t="t" r="r" b="b"/>
            <a:pathLst>
              <a:path w="3543300" h="914400">
                <a:moveTo>
                  <a:pt x="38100" y="0"/>
                </a:moveTo>
                <a:lnTo>
                  <a:pt x="3467103" y="0"/>
                </a:lnTo>
                <a:cubicBezTo>
                  <a:pt x="3509185" y="0"/>
                  <a:pt x="3543300" y="34115"/>
                  <a:pt x="3543300" y="76197"/>
                </a:cubicBezTo>
                <a:lnTo>
                  <a:pt x="3543300" y="838203"/>
                </a:lnTo>
                <a:cubicBezTo>
                  <a:pt x="3543300" y="880285"/>
                  <a:pt x="3509185" y="914400"/>
                  <a:pt x="3467103" y="914400"/>
                </a:cubicBezTo>
                <a:lnTo>
                  <a:pt x="38100" y="914400"/>
                </a:lnTo>
                <a:cubicBezTo>
                  <a:pt x="17058" y="914400"/>
                  <a:pt x="0" y="897342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Shape 16"/>
          <p:cNvSpPr/>
          <p:nvPr/>
        </p:nvSpPr>
        <p:spPr>
          <a:xfrm>
            <a:off x="561975" y="2790825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3810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38100" y="914400"/>
                </a:lnTo>
                <a:cubicBezTo>
                  <a:pt x="17072" y="914400"/>
                  <a:pt x="0" y="897328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Shape 17"/>
          <p:cNvSpPr/>
          <p:nvPr/>
        </p:nvSpPr>
        <p:spPr>
          <a:xfrm>
            <a:off x="695325" y="29432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18"/>
          <p:cNvSpPr/>
          <p:nvPr/>
        </p:nvSpPr>
        <p:spPr>
          <a:xfrm>
            <a:off x="962025" y="2905125"/>
            <a:ext cx="933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Accessibilité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95325" y="3209925"/>
            <a:ext cx="3362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Créer une interface utilisateur intuitive et accessible à tous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241750" y="2790825"/>
            <a:ext cx="3543300" cy="914400"/>
          </a:xfrm>
          <a:custGeom>
            <a:avLst/>
            <a:gdLst/>
            <a:ahLst/>
            <a:cxnLst/>
            <a:rect l="l" t="t" r="r" b="b"/>
            <a:pathLst>
              <a:path w="3543300" h="914400">
                <a:moveTo>
                  <a:pt x="38100" y="0"/>
                </a:moveTo>
                <a:lnTo>
                  <a:pt x="3467103" y="0"/>
                </a:lnTo>
                <a:cubicBezTo>
                  <a:pt x="3509185" y="0"/>
                  <a:pt x="3543300" y="34115"/>
                  <a:pt x="3543300" y="76197"/>
                </a:cubicBezTo>
                <a:lnTo>
                  <a:pt x="3543300" y="838203"/>
                </a:lnTo>
                <a:cubicBezTo>
                  <a:pt x="3543300" y="880285"/>
                  <a:pt x="3509185" y="914400"/>
                  <a:pt x="3467103" y="914400"/>
                </a:cubicBezTo>
                <a:lnTo>
                  <a:pt x="38100" y="914400"/>
                </a:lnTo>
                <a:cubicBezTo>
                  <a:pt x="17058" y="914400"/>
                  <a:pt x="0" y="897342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3" name="Shape 21"/>
          <p:cNvSpPr/>
          <p:nvPr/>
        </p:nvSpPr>
        <p:spPr>
          <a:xfrm>
            <a:off x="4241750" y="2790825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3810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38100" y="914400"/>
                </a:lnTo>
                <a:cubicBezTo>
                  <a:pt x="17072" y="914400"/>
                  <a:pt x="0" y="897328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Shape 22"/>
          <p:cNvSpPr/>
          <p:nvPr/>
        </p:nvSpPr>
        <p:spPr>
          <a:xfrm>
            <a:off x="4394150" y="2943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616" y="68014"/>
                </a:moveTo>
                <a:cubicBezTo>
                  <a:pt x="23574" y="40332"/>
                  <a:pt x="47417" y="19050"/>
                  <a:pt x="76200" y="19050"/>
                </a:cubicBezTo>
                <a:cubicBezTo>
                  <a:pt x="91976" y="19050"/>
                  <a:pt x="106263" y="25450"/>
                  <a:pt x="116622" y="35778"/>
                </a:cubicBezTo>
                <a:cubicBezTo>
                  <a:pt x="116681" y="35838"/>
                  <a:pt x="116741" y="35897"/>
                  <a:pt x="116800" y="35957"/>
                </a:cubicBezTo>
                <a:lnTo>
                  <a:pt x="119063" y="38100"/>
                </a:lnTo>
                <a:lnTo>
                  <a:pt x="104805" y="38100"/>
                </a:lnTo>
                <a:cubicBezTo>
                  <a:pt x="99536" y="38100"/>
                  <a:pt x="95280" y="42356"/>
                  <a:pt x="95280" y="47625"/>
                </a:cubicBezTo>
                <a:cubicBezTo>
                  <a:pt x="95280" y="52894"/>
                  <a:pt x="99536" y="57150"/>
                  <a:pt x="104805" y="57150"/>
                </a:cubicBezTo>
                <a:lnTo>
                  <a:pt x="142905" y="57150"/>
                </a:lnTo>
                <a:cubicBezTo>
                  <a:pt x="148173" y="57150"/>
                  <a:pt x="152430" y="52894"/>
                  <a:pt x="152430" y="47625"/>
                </a:cubicBezTo>
                <a:lnTo>
                  <a:pt x="152430" y="9525"/>
                </a:lnTo>
                <a:cubicBezTo>
                  <a:pt x="152430" y="4256"/>
                  <a:pt x="148173" y="0"/>
                  <a:pt x="142905" y="0"/>
                </a:cubicBezTo>
                <a:cubicBezTo>
                  <a:pt x="137636" y="0"/>
                  <a:pt x="133380" y="4256"/>
                  <a:pt x="133380" y="9525"/>
                </a:cubicBezTo>
                <a:lnTo>
                  <a:pt x="133380" y="25420"/>
                </a:lnTo>
                <a:lnTo>
                  <a:pt x="130016" y="22235"/>
                </a:lnTo>
                <a:cubicBezTo>
                  <a:pt x="116235" y="8513"/>
                  <a:pt x="97185" y="0"/>
                  <a:pt x="76200" y="0"/>
                </a:cubicBezTo>
                <a:cubicBezTo>
                  <a:pt x="37802" y="0"/>
                  <a:pt x="6042" y="28396"/>
                  <a:pt x="774" y="65336"/>
                </a:cubicBezTo>
                <a:cubicBezTo>
                  <a:pt x="30" y="70545"/>
                  <a:pt x="3631" y="75367"/>
                  <a:pt x="8840" y="76111"/>
                </a:cubicBezTo>
                <a:cubicBezTo>
                  <a:pt x="14049" y="76855"/>
                  <a:pt x="18871" y="73223"/>
                  <a:pt x="19616" y="68044"/>
                </a:cubicBezTo>
                <a:close/>
                <a:moveTo>
                  <a:pt x="151626" y="87064"/>
                </a:moveTo>
                <a:cubicBezTo>
                  <a:pt x="152370" y="81855"/>
                  <a:pt x="148739" y="77033"/>
                  <a:pt x="143560" y="76289"/>
                </a:cubicBezTo>
                <a:cubicBezTo>
                  <a:pt x="138380" y="75545"/>
                  <a:pt x="133529" y="79177"/>
                  <a:pt x="132784" y="84356"/>
                </a:cubicBezTo>
                <a:cubicBezTo>
                  <a:pt x="128826" y="112038"/>
                  <a:pt x="104983" y="133320"/>
                  <a:pt x="76200" y="133320"/>
                </a:cubicBezTo>
                <a:cubicBezTo>
                  <a:pt x="60424" y="133320"/>
                  <a:pt x="46137" y="126921"/>
                  <a:pt x="35778" y="116592"/>
                </a:cubicBezTo>
                <a:cubicBezTo>
                  <a:pt x="35719" y="116532"/>
                  <a:pt x="35659" y="116473"/>
                  <a:pt x="35600" y="116413"/>
                </a:cubicBezTo>
                <a:lnTo>
                  <a:pt x="33337" y="114270"/>
                </a:lnTo>
                <a:lnTo>
                  <a:pt x="47595" y="114270"/>
                </a:lnTo>
                <a:cubicBezTo>
                  <a:pt x="52864" y="114270"/>
                  <a:pt x="57120" y="110014"/>
                  <a:pt x="57120" y="104745"/>
                </a:cubicBezTo>
                <a:cubicBezTo>
                  <a:pt x="57120" y="99477"/>
                  <a:pt x="52864" y="95220"/>
                  <a:pt x="47595" y="95220"/>
                </a:cubicBezTo>
                <a:lnTo>
                  <a:pt x="9525" y="95250"/>
                </a:lnTo>
                <a:cubicBezTo>
                  <a:pt x="6995" y="95250"/>
                  <a:pt x="4554" y="96262"/>
                  <a:pt x="2768" y="98078"/>
                </a:cubicBezTo>
                <a:cubicBezTo>
                  <a:pt x="982" y="99893"/>
                  <a:pt x="-30" y="102304"/>
                  <a:pt x="0" y="104864"/>
                </a:cubicBezTo>
                <a:lnTo>
                  <a:pt x="298" y="142667"/>
                </a:lnTo>
                <a:cubicBezTo>
                  <a:pt x="327" y="147935"/>
                  <a:pt x="4643" y="152162"/>
                  <a:pt x="9912" y="152102"/>
                </a:cubicBezTo>
                <a:cubicBezTo>
                  <a:pt x="15180" y="152043"/>
                  <a:pt x="19407" y="147757"/>
                  <a:pt x="19348" y="142488"/>
                </a:cubicBezTo>
                <a:lnTo>
                  <a:pt x="19229" y="127159"/>
                </a:lnTo>
                <a:lnTo>
                  <a:pt x="22414" y="130165"/>
                </a:lnTo>
                <a:cubicBezTo>
                  <a:pt x="36195" y="143887"/>
                  <a:pt x="55215" y="152400"/>
                  <a:pt x="76200" y="152400"/>
                </a:cubicBezTo>
                <a:cubicBezTo>
                  <a:pt x="114598" y="152400"/>
                  <a:pt x="146358" y="124004"/>
                  <a:pt x="151626" y="87064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Text 23"/>
          <p:cNvSpPr/>
          <p:nvPr/>
        </p:nvSpPr>
        <p:spPr>
          <a:xfrm>
            <a:off x="4641800" y="2905125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Reproductibilité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375100" y="3209925"/>
            <a:ext cx="3362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Assurer la reproductibilité des expériences avec MLOps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5763" y="3986213"/>
            <a:ext cx="7562850" cy="1800225"/>
          </a:xfrm>
          <a:custGeom>
            <a:avLst/>
            <a:gdLst/>
            <a:ahLst/>
            <a:cxnLst/>
            <a:rect l="l" t="t" r="r" b="b"/>
            <a:pathLst>
              <a:path w="7562850" h="1800225">
                <a:moveTo>
                  <a:pt x="114296" y="0"/>
                </a:moveTo>
                <a:lnTo>
                  <a:pt x="7448554" y="0"/>
                </a:lnTo>
                <a:cubicBezTo>
                  <a:pt x="7511636" y="0"/>
                  <a:pt x="7562850" y="51214"/>
                  <a:pt x="7562850" y="114296"/>
                </a:cubicBezTo>
                <a:lnTo>
                  <a:pt x="7562850" y="1685929"/>
                </a:lnTo>
                <a:cubicBezTo>
                  <a:pt x="7562850" y="1749011"/>
                  <a:pt x="7511636" y="1800225"/>
                  <a:pt x="7448554" y="1800225"/>
                </a:cubicBezTo>
                <a:lnTo>
                  <a:pt x="114296" y="1800225"/>
                </a:lnTo>
                <a:cubicBezTo>
                  <a:pt x="51214" y="1800225"/>
                  <a:pt x="0" y="1749011"/>
                  <a:pt x="0" y="1685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8" name="Shape 26"/>
          <p:cNvSpPr/>
          <p:nvPr/>
        </p:nvSpPr>
        <p:spPr>
          <a:xfrm>
            <a:off x="542925" y="41814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83344"/>
                </a:moveTo>
                <a:cubicBezTo>
                  <a:pt x="140419" y="83344"/>
                  <a:pt x="157758" y="66005"/>
                  <a:pt x="157758" y="44648"/>
                </a:cubicBezTo>
                <a:cubicBezTo>
                  <a:pt x="157758" y="23292"/>
                  <a:pt x="140419" y="5953"/>
                  <a:pt x="119063" y="5953"/>
                </a:cubicBezTo>
                <a:cubicBezTo>
                  <a:pt x="97706" y="5953"/>
                  <a:pt x="80367" y="23292"/>
                  <a:pt x="80367" y="44648"/>
                </a:cubicBezTo>
                <a:cubicBezTo>
                  <a:pt x="80367" y="66005"/>
                  <a:pt x="97706" y="83344"/>
                  <a:pt x="119063" y="83344"/>
                </a:cubicBezTo>
                <a:close/>
                <a:moveTo>
                  <a:pt x="35719" y="86320"/>
                </a:moveTo>
                <a:cubicBezTo>
                  <a:pt x="50504" y="86320"/>
                  <a:pt x="62508" y="74317"/>
                  <a:pt x="62508" y="59531"/>
                </a:cubicBezTo>
                <a:cubicBezTo>
                  <a:pt x="62508" y="44746"/>
                  <a:pt x="50504" y="32742"/>
                  <a:pt x="35719" y="32742"/>
                </a:cubicBezTo>
                <a:cubicBezTo>
                  <a:pt x="20933" y="32742"/>
                  <a:pt x="8930" y="44746"/>
                  <a:pt x="8930" y="59531"/>
                </a:cubicBezTo>
                <a:cubicBezTo>
                  <a:pt x="8930" y="74317"/>
                  <a:pt x="20933" y="86320"/>
                  <a:pt x="35719" y="86320"/>
                </a:cubicBezTo>
                <a:close/>
                <a:moveTo>
                  <a:pt x="0" y="154781"/>
                </a:moveTo>
                <a:lnTo>
                  <a:pt x="0" y="166688"/>
                </a:lnTo>
                <a:cubicBezTo>
                  <a:pt x="0" y="173273"/>
                  <a:pt x="5321" y="178594"/>
                  <a:pt x="11906" y="178594"/>
                </a:cubicBezTo>
                <a:lnTo>
                  <a:pt x="44165" y="178594"/>
                </a:lnTo>
                <a:cubicBezTo>
                  <a:pt x="42565" y="174947"/>
                  <a:pt x="41672" y="170929"/>
                  <a:pt x="41672" y="166688"/>
                </a:cubicBezTo>
                <a:lnTo>
                  <a:pt x="41672" y="160734"/>
                </a:lnTo>
                <a:cubicBezTo>
                  <a:pt x="41672" y="140940"/>
                  <a:pt x="49113" y="122858"/>
                  <a:pt x="61354" y="109165"/>
                </a:cubicBezTo>
                <a:cubicBezTo>
                  <a:pt x="57001" y="107863"/>
                  <a:pt x="52388" y="107156"/>
                  <a:pt x="47625" y="107156"/>
                </a:cubicBezTo>
                <a:cubicBezTo>
                  <a:pt x="21320" y="107156"/>
                  <a:pt x="0" y="128476"/>
                  <a:pt x="0" y="154781"/>
                </a:cubicBezTo>
                <a:close/>
                <a:moveTo>
                  <a:pt x="229195" y="59531"/>
                </a:moveTo>
                <a:cubicBezTo>
                  <a:pt x="229195" y="44746"/>
                  <a:pt x="217192" y="32742"/>
                  <a:pt x="202406" y="32742"/>
                </a:cubicBezTo>
                <a:cubicBezTo>
                  <a:pt x="187621" y="32742"/>
                  <a:pt x="175617" y="44746"/>
                  <a:pt x="175617" y="59531"/>
                </a:cubicBezTo>
                <a:cubicBezTo>
                  <a:pt x="175617" y="74317"/>
                  <a:pt x="187621" y="86320"/>
                  <a:pt x="202406" y="86320"/>
                </a:cubicBezTo>
                <a:cubicBezTo>
                  <a:pt x="217192" y="86320"/>
                  <a:pt x="229195" y="74317"/>
                  <a:pt x="229195" y="59531"/>
                </a:cubicBezTo>
                <a:close/>
                <a:moveTo>
                  <a:pt x="59531" y="160734"/>
                </a:moveTo>
                <a:lnTo>
                  <a:pt x="59531" y="166688"/>
                </a:lnTo>
                <a:cubicBezTo>
                  <a:pt x="59531" y="173273"/>
                  <a:pt x="64852" y="178594"/>
                  <a:pt x="71438" y="178594"/>
                </a:cubicBezTo>
                <a:lnTo>
                  <a:pt x="129778" y="178594"/>
                </a:lnTo>
                <a:cubicBezTo>
                  <a:pt x="127136" y="170557"/>
                  <a:pt x="127434" y="162074"/>
                  <a:pt x="133759" y="154781"/>
                </a:cubicBezTo>
                <a:cubicBezTo>
                  <a:pt x="128550" y="148754"/>
                  <a:pt x="126132" y="140010"/>
                  <a:pt x="129518" y="131229"/>
                </a:cubicBezTo>
                <a:cubicBezTo>
                  <a:pt x="131973" y="124867"/>
                  <a:pt x="135434" y="118914"/>
                  <a:pt x="139712" y="113630"/>
                </a:cubicBezTo>
                <a:cubicBezTo>
                  <a:pt x="141722" y="111175"/>
                  <a:pt x="144028" y="109277"/>
                  <a:pt x="146521" y="107900"/>
                </a:cubicBezTo>
                <a:cubicBezTo>
                  <a:pt x="138299" y="103622"/>
                  <a:pt x="128960" y="101203"/>
                  <a:pt x="119063" y="101203"/>
                </a:cubicBezTo>
                <a:cubicBezTo>
                  <a:pt x="86171" y="101203"/>
                  <a:pt x="59531" y="127843"/>
                  <a:pt x="59531" y="160734"/>
                </a:cubicBezTo>
                <a:close/>
                <a:moveTo>
                  <a:pt x="232395" y="144326"/>
                </a:moveTo>
                <a:cubicBezTo>
                  <a:pt x="234739" y="142987"/>
                  <a:pt x="235930" y="140196"/>
                  <a:pt x="234925" y="137629"/>
                </a:cubicBezTo>
                <a:cubicBezTo>
                  <a:pt x="233139" y="133015"/>
                  <a:pt x="230646" y="128662"/>
                  <a:pt x="227521" y="124830"/>
                </a:cubicBezTo>
                <a:cubicBezTo>
                  <a:pt x="225809" y="122709"/>
                  <a:pt x="222796" y="122337"/>
                  <a:pt x="220452" y="123713"/>
                </a:cubicBezTo>
                <a:cubicBezTo>
                  <a:pt x="212341" y="128401"/>
                  <a:pt x="202369" y="122672"/>
                  <a:pt x="202369" y="113258"/>
                </a:cubicBezTo>
                <a:cubicBezTo>
                  <a:pt x="202369" y="110542"/>
                  <a:pt x="200546" y="108124"/>
                  <a:pt x="197867" y="107714"/>
                </a:cubicBezTo>
                <a:cubicBezTo>
                  <a:pt x="193067" y="106970"/>
                  <a:pt x="187896" y="106970"/>
                  <a:pt x="183096" y="107714"/>
                </a:cubicBezTo>
                <a:cubicBezTo>
                  <a:pt x="180417" y="108124"/>
                  <a:pt x="178594" y="110542"/>
                  <a:pt x="178594" y="113258"/>
                </a:cubicBezTo>
                <a:cubicBezTo>
                  <a:pt x="178594" y="122634"/>
                  <a:pt x="168622" y="128401"/>
                  <a:pt x="160511" y="123713"/>
                </a:cubicBezTo>
                <a:cubicBezTo>
                  <a:pt x="158167" y="122374"/>
                  <a:pt x="155153" y="122746"/>
                  <a:pt x="153442" y="124830"/>
                </a:cubicBezTo>
                <a:cubicBezTo>
                  <a:pt x="150316" y="128662"/>
                  <a:pt x="147824" y="133015"/>
                  <a:pt x="146038" y="137629"/>
                </a:cubicBezTo>
                <a:cubicBezTo>
                  <a:pt x="145070" y="140159"/>
                  <a:pt x="146224" y="142949"/>
                  <a:pt x="148568" y="144289"/>
                </a:cubicBezTo>
                <a:cubicBezTo>
                  <a:pt x="156716" y="148977"/>
                  <a:pt x="156716" y="160474"/>
                  <a:pt x="148568" y="165199"/>
                </a:cubicBezTo>
                <a:cubicBezTo>
                  <a:pt x="146224" y="166539"/>
                  <a:pt x="145033" y="169329"/>
                  <a:pt x="146038" y="171859"/>
                </a:cubicBezTo>
                <a:cubicBezTo>
                  <a:pt x="147824" y="176473"/>
                  <a:pt x="150316" y="180826"/>
                  <a:pt x="153442" y="184658"/>
                </a:cubicBezTo>
                <a:cubicBezTo>
                  <a:pt x="155153" y="186779"/>
                  <a:pt x="158167" y="187151"/>
                  <a:pt x="160511" y="185775"/>
                </a:cubicBezTo>
                <a:cubicBezTo>
                  <a:pt x="168622" y="181087"/>
                  <a:pt x="178594" y="186854"/>
                  <a:pt x="178594" y="196230"/>
                </a:cubicBezTo>
                <a:cubicBezTo>
                  <a:pt x="178594" y="198946"/>
                  <a:pt x="180417" y="201364"/>
                  <a:pt x="183096" y="201774"/>
                </a:cubicBezTo>
                <a:cubicBezTo>
                  <a:pt x="187896" y="202518"/>
                  <a:pt x="193067" y="202518"/>
                  <a:pt x="197867" y="201774"/>
                </a:cubicBezTo>
                <a:cubicBezTo>
                  <a:pt x="200546" y="201364"/>
                  <a:pt x="202369" y="198946"/>
                  <a:pt x="202369" y="196230"/>
                </a:cubicBezTo>
                <a:cubicBezTo>
                  <a:pt x="202369" y="186854"/>
                  <a:pt x="212341" y="181087"/>
                  <a:pt x="220452" y="185775"/>
                </a:cubicBezTo>
                <a:cubicBezTo>
                  <a:pt x="222796" y="187114"/>
                  <a:pt x="225809" y="186742"/>
                  <a:pt x="227521" y="184658"/>
                </a:cubicBezTo>
                <a:cubicBezTo>
                  <a:pt x="230646" y="180826"/>
                  <a:pt x="233139" y="176473"/>
                  <a:pt x="234925" y="171859"/>
                </a:cubicBezTo>
                <a:cubicBezTo>
                  <a:pt x="235893" y="169329"/>
                  <a:pt x="234739" y="166539"/>
                  <a:pt x="232395" y="165199"/>
                </a:cubicBezTo>
                <a:cubicBezTo>
                  <a:pt x="224247" y="160511"/>
                  <a:pt x="224247" y="149014"/>
                  <a:pt x="232395" y="144289"/>
                </a:cubicBezTo>
                <a:close/>
                <a:moveTo>
                  <a:pt x="175617" y="154781"/>
                </a:moveTo>
                <a:cubicBezTo>
                  <a:pt x="175617" y="146567"/>
                  <a:pt x="182286" y="139898"/>
                  <a:pt x="190500" y="139898"/>
                </a:cubicBezTo>
                <a:cubicBezTo>
                  <a:pt x="198714" y="139898"/>
                  <a:pt x="205383" y="146567"/>
                  <a:pt x="205383" y="154781"/>
                </a:cubicBezTo>
                <a:cubicBezTo>
                  <a:pt x="205383" y="162995"/>
                  <a:pt x="198714" y="169664"/>
                  <a:pt x="190500" y="169664"/>
                </a:cubicBezTo>
                <a:cubicBezTo>
                  <a:pt x="182286" y="169664"/>
                  <a:pt x="175617" y="162995"/>
                  <a:pt x="175617" y="15478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Text 27"/>
          <p:cNvSpPr/>
          <p:nvPr/>
        </p:nvSpPr>
        <p:spPr>
          <a:xfrm>
            <a:off x="781050" y="4143375"/>
            <a:ext cx="7105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Cas d'Usage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42925" y="4524375"/>
            <a:ext cx="2343150" cy="1104900"/>
          </a:xfrm>
          <a:custGeom>
            <a:avLst/>
            <a:gdLst/>
            <a:ahLst/>
            <a:cxnLst/>
            <a:rect l="l" t="t" r="r" b="b"/>
            <a:pathLst>
              <a:path w="2343150" h="1104900">
                <a:moveTo>
                  <a:pt x="76205" y="0"/>
                </a:moveTo>
                <a:lnTo>
                  <a:pt x="2266945" y="0"/>
                </a:lnTo>
                <a:cubicBezTo>
                  <a:pt x="2309032" y="0"/>
                  <a:pt x="2343150" y="34118"/>
                  <a:pt x="2343150" y="76205"/>
                </a:cubicBezTo>
                <a:lnTo>
                  <a:pt x="2343150" y="1028695"/>
                </a:lnTo>
                <a:cubicBezTo>
                  <a:pt x="2343150" y="1070782"/>
                  <a:pt x="2309032" y="1104900"/>
                  <a:pt x="226694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31" name="Shape 29"/>
          <p:cNvSpPr/>
          <p:nvPr/>
        </p:nvSpPr>
        <p:spPr>
          <a:xfrm>
            <a:off x="1597968" y="46386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3707" y="32281"/>
                </a:moveTo>
                <a:cubicBezTo>
                  <a:pt x="16788" y="21610"/>
                  <a:pt x="26566" y="14288"/>
                  <a:pt x="37683" y="14288"/>
                </a:cubicBezTo>
                <a:lnTo>
                  <a:pt x="191274" y="14288"/>
                </a:lnTo>
                <a:cubicBezTo>
                  <a:pt x="202391" y="14288"/>
                  <a:pt x="212169" y="21610"/>
                  <a:pt x="215295" y="32281"/>
                </a:cubicBezTo>
                <a:lnTo>
                  <a:pt x="225743" y="68089"/>
                </a:lnTo>
                <a:cubicBezTo>
                  <a:pt x="231458" y="87600"/>
                  <a:pt x="216768" y="107156"/>
                  <a:pt x="196453" y="107156"/>
                </a:cubicBezTo>
                <a:cubicBezTo>
                  <a:pt x="184711" y="107156"/>
                  <a:pt x="174397" y="100504"/>
                  <a:pt x="169307" y="90592"/>
                </a:cubicBezTo>
                <a:cubicBezTo>
                  <a:pt x="164128" y="100370"/>
                  <a:pt x="153859" y="107156"/>
                  <a:pt x="141893" y="107156"/>
                </a:cubicBezTo>
                <a:cubicBezTo>
                  <a:pt x="130016" y="107156"/>
                  <a:pt x="119702" y="100459"/>
                  <a:pt x="114523" y="90636"/>
                </a:cubicBezTo>
                <a:cubicBezTo>
                  <a:pt x="109344" y="100459"/>
                  <a:pt x="99030" y="107156"/>
                  <a:pt x="87154" y="107156"/>
                </a:cubicBezTo>
                <a:cubicBezTo>
                  <a:pt x="75188" y="107156"/>
                  <a:pt x="64919" y="100414"/>
                  <a:pt x="59740" y="90592"/>
                </a:cubicBezTo>
                <a:cubicBezTo>
                  <a:pt x="54650" y="100459"/>
                  <a:pt x="44336" y="107156"/>
                  <a:pt x="32593" y="107156"/>
                </a:cubicBezTo>
                <a:cubicBezTo>
                  <a:pt x="12234" y="107156"/>
                  <a:pt x="-2411" y="87645"/>
                  <a:pt x="3304" y="68089"/>
                </a:cubicBezTo>
                <a:lnTo>
                  <a:pt x="13707" y="32281"/>
                </a:lnTo>
                <a:close/>
                <a:moveTo>
                  <a:pt x="43041" y="157163"/>
                </a:moveTo>
                <a:lnTo>
                  <a:pt x="185916" y="157163"/>
                </a:lnTo>
                <a:lnTo>
                  <a:pt x="185916" y="127516"/>
                </a:lnTo>
                <a:cubicBezTo>
                  <a:pt x="189309" y="128230"/>
                  <a:pt x="192837" y="128588"/>
                  <a:pt x="196408" y="128588"/>
                </a:cubicBezTo>
                <a:cubicBezTo>
                  <a:pt x="202793" y="128588"/>
                  <a:pt x="208910" y="127427"/>
                  <a:pt x="214491" y="125373"/>
                </a:cubicBezTo>
                <a:lnTo>
                  <a:pt x="214491" y="192881"/>
                </a:lnTo>
                <a:cubicBezTo>
                  <a:pt x="214491" y="204713"/>
                  <a:pt x="204892" y="214313"/>
                  <a:pt x="193060" y="214313"/>
                </a:cubicBezTo>
                <a:lnTo>
                  <a:pt x="35897" y="214313"/>
                </a:lnTo>
                <a:cubicBezTo>
                  <a:pt x="24066" y="214313"/>
                  <a:pt x="14466" y="204713"/>
                  <a:pt x="14466" y="192881"/>
                </a:cubicBezTo>
                <a:lnTo>
                  <a:pt x="14466" y="125373"/>
                </a:lnTo>
                <a:cubicBezTo>
                  <a:pt x="20047" y="127427"/>
                  <a:pt x="26119" y="128588"/>
                  <a:pt x="32549" y="128588"/>
                </a:cubicBezTo>
                <a:cubicBezTo>
                  <a:pt x="36165" y="128588"/>
                  <a:pt x="39648" y="128230"/>
                  <a:pt x="43041" y="127516"/>
                </a:cubicBezTo>
                <a:lnTo>
                  <a:pt x="43041" y="157163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2" name="Text 30"/>
          <p:cNvSpPr/>
          <p:nvPr/>
        </p:nvSpPr>
        <p:spPr>
          <a:xfrm>
            <a:off x="619125" y="4943475"/>
            <a:ext cx="2190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Concessionnaires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28650" y="5210175"/>
            <a:ext cx="217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Évaluation rapide des prix d'achat et de vente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2996059" y="4524375"/>
            <a:ext cx="2343150" cy="1104900"/>
          </a:xfrm>
          <a:custGeom>
            <a:avLst/>
            <a:gdLst/>
            <a:ahLst/>
            <a:cxnLst/>
            <a:rect l="l" t="t" r="r" b="b"/>
            <a:pathLst>
              <a:path w="2343150" h="1104900">
                <a:moveTo>
                  <a:pt x="76205" y="0"/>
                </a:moveTo>
                <a:lnTo>
                  <a:pt x="2266945" y="0"/>
                </a:lnTo>
                <a:cubicBezTo>
                  <a:pt x="2309032" y="0"/>
                  <a:pt x="2343150" y="34118"/>
                  <a:pt x="2343150" y="76205"/>
                </a:cubicBezTo>
                <a:lnTo>
                  <a:pt x="2343150" y="1028695"/>
                </a:lnTo>
                <a:cubicBezTo>
                  <a:pt x="2343150" y="1070782"/>
                  <a:pt x="2309032" y="1104900"/>
                  <a:pt x="226694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35" name="Shape 33"/>
          <p:cNvSpPr/>
          <p:nvPr/>
        </p:nvSpPr>
        <p:spPr>
          <a:xfrm>
            <a:off x="4022527" y="463867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57150" y="14288"/>
                </a:moveTo>
                <a:cubicBezTo>
                  <a:pt x="41389" y="14288"/>
                  <a:pt x="28575" y="27102"/>
                  <a:pt x="28575" y="42863"/>
                </a:cubicBezTo>
                <a:lnTo>
                  <a:pt x="28575" y="150019"/>
                </a:lnTo>
                <a:lnTo>
                  <a:pt x="57150" y="150019"/>
                </a:lnTo>
                <a:lnTo>
                  <a:pt x="57150" y="42863"/>
                </a:lnTo>
                <a:lnTo>
                  <a:pt x="228600" y="42863"/>
                </a:lnTo>
                <a:lnTo>
                  <a:pt x="228600" y="150019"/>
                </a:lnTo>
                <a:lnTo>
                  <a:pt x="257175" y="150019"/>
                </a:lnTo>
                <a:lnTo>
                  <a:pt x="257175" y="42863"/>
                </a:lnTo>
                <a:cubicBezTo>
                  <a:pt x="257175" y="27102"/>
                  <a:pt x="244361" y="14288"/>
                  <a:pt x="228600" y="14288"/>
                </a:cubicBezTo>
                <a:lnTo>
                  <a:pt x="57150" y="14288"/>
                </a:lnTo>
                <a:close/>
                <a:moveTo>
                  <a:pt x="8573" y="171450"/>
                </a:moveTo>
                <a:cubicBezTo>
                  <a:pt x="3840" y="171450"/>
                  <a:pt x="0" y="175290"/>
                  <a:pt x="0" y="180023"/>
                </a:cubicBezTo>
                <a:cubicBezTo>
                  <a:pt x="0" y="198953"/>
                  <a:pt x="15359" y="214313"/>
                  <a:pt x="34290" y="214313"/>
                </a:cubicBezTo>
                <a:lnTo>
                  <a:pt x="251460" y="214313"/>
                </a:lnTo>
                <a:cubicBezTo>
                  <a:pt x="270391" y="214313"/>
                  <a:pt x="285750" y="198953"/>
                  <a:pt x="285750" y="180023"/>
                </a:cubicBezTo>
                <a:cubicBezTo>
                  <a:pt x="285750" y="175290"/>
                  <a:pt x="281910" y="171450"/>
                  <a:pt x="277177" y="171450"/>
                </a:cubicBezTo>
                <a:lnTo>
                  <a:pt x="8573" y="171450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Text 34"/>
          <p:cNvSpPr/>
          <p:nvPr/>
        </p:nvSpPr>
        <p:spPr>
          <a:xfrm>
            <a:off x="3072259" y="4943475"/>
            <a:ext cx="2190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Plateformes en Ligne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081784" y="5210175"/>
            <a:ext cx="217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Intégration API pour estimation automatique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449193" y="4524375"/>
            <a:ext cx="2343150" cy="1104900"/>
          </a:xfrm>
          <a:custGeom>
            <a:avLst/>
            <a:gdLst/>
            <a:ahLst/>
            <a:cxnLst/>
            <a:rect l="l" t="t" r="r" b="b"/>
            <a:pathLst>
              <a:path w="2343150" h="1104900">
                <a:moveTo>
                  <a:pt x="76205" y="0"/>
                </a:moveTo>
                <a:lnTo>
                  <a:pt x="2266945" y="0"/>
                </a:lnTo>
                <a:cubicBezTo>
                  <a:pt x="2309032" y="0"/>
                  <a:pt x="2343150" y="34118"/>
                  <a:pt x="2343150" y="76205"/>
                </a:cubicBezTo>
                <a:lnTo>
                  <a:pt x="2343150" y="1028695"/>
                </a:lnTo>
                <a:cubicBezTo>
                  <a:pt x="2343150" y="1070782"/>
                  <a:pt x="2309032" y="1104900"/>
                  <a:pt x="226694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39" name="Shape 37"/>
          <p:cNvSpPr/>
          <p:nvPr/>
        </p:nvSpPr>
        <p:spPr>
          <a:xfrm>
            <a:off x="6518523" y="46386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110728"/>
                </a:moveTo>
                <a:cubicBezTo>
                  <a:pt x="129583" y="110728"/>
                  <a:pt x="153591" y="86721"/>
                  <a:pt x="153591" y="57150"/>
                </a:cubicBezTo>
                <a:cubicBezTo>
                  <a:pt x="153591" y="27579"/>
                  <a:pt x="129583" y="3572"/>
                  <a:pt x="100013" y="3572"/>
                </a:cubicBezTo>
                <a:cubicBezTo>
                  <a:pt x="70442" y="3572"/>
                  <a:pt x="46434" y="27579"/>
                  <a:pt x="46434" y="57150"/>
                </a:cubicBezTo>
                <a:cubicBezTo>
                  <a:pt x="46434" y="86721"/>
                  <a:pt x="70442" y="110728"/>
                  <a:pt x="100012" y="110728"/>
                </a:cubicBezTo>
                <a:close/>
                <a:moveTo>
                  <a:pt x="86752" y="135731"/>
                </a:moveTo>
                <a:cubicBezTo>
                  <a:pt x="42773" y="135731"/>
                  <a:pt x="7144" y="171361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71361"/>
                  <a:pt x="157252" y="135731"/>
                  <a:pt x="113273" y="135731"/>
                </a:cubicBezTo>
                <a:lnTo>
                  <a:pt x="86752" y="135731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0" name="Text 38"/>
          <p:cNvSpPr/>
          <p:nvPr/>
        </p:nvSpPr>
        <p:spPr>
          <a:xfrm>
            <a:off x="5525393" y="4943475"/>
            <a:ext cx="2190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Particuliers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534918" y="5210175"/>
            <a:ext cx="2171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Aide à la décision pour l'achat/vente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107263" y="1223963"/>
            <a:ext cx="3695700" cy="2447925"/>
          </a:xfrm>
          <a:custGeom>
            <a:avLst/>
            <a:gdLst/>
            <a:ahLst/>
            <a:cxnLst/>
            <a:rect l="l" t="t" r="r" b="b"/>
            <a:pathLst>
              <a:path w="3695700" h="2447925">
                <a:moveTo>
                  <a:pt x="114294" y="0"/>
                </a:moveTo>
                <a:lnTo>
                  <a:pt x="3581406" y="0"/>
                </a:lnTo>
                <a:cubicBezTo>
                  <a:pt x="3644529" y="0"/>
                  <a:pt x="3695700" y="51171"/>
                  <a:pt x="3695700" y="114294"/>
                </a:cubicBezTo>
                <a:lnTo>
                  <a:pt x="3695700" y="2333631"/>
                </a:lnTo>
                <a:cubicBezTo>
                  <a:pt x="3695700" y="2396754"/>
                  <a:pt x="3644529" y="2447925"/>
                  <a:pt x="3581406" y="2447925"/>
                </a:cubicBezTo>
                <a:lnTo>
                  <a:pt x="114294" y="2447925"/>
                </a:lnTo>
                <a:cubicBezTo>
                  <a:pt x="51171" y="2447925"/>
                  <a:pt x="0" y="2396754"/>
                  <a:pt x="0" y="23336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3" name="Text 41"/>
          <p:cNvSpPr/>
          <p:nvPr/>
        </p:nvSpPr>
        <p:spPr>
          <a:xfrm>
            <a:off x="8264426" y="1381125"/>
            <a:ext cx="3476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Valeur Ajoutée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264426" y="18002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5" name="Shape 43"/>
          <p:cNvSpPr/>
          <p:nvPr/>
        </p:nvSpPr>
        <p:spPr>
          <a:xfrm>
            <a:off x="8360866" y="18859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Text 44"/>
          <p:cNvSpPr/>
          <p:nvPr/>
        </p:nvSpPr>
        <p:spPr>
          <a:xfrm>
            <a:off x="8683526" y="1762125"/>
            <a:ext cx="3028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Transparence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683526" y="1952625"/>
            <a:ext cx="3019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Prix basés sur des données objectives et des algorithmes éprouvés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264426" y="23717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9" name="Shape 47"/>
          <p:cNvSpPr/>
          <p:nvPr/>
        </p:nvSpPr>
        <p:spPr>
          <a:xfrm>
            <a:off x="8360866" y="24574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0" name="Text 48"/>
          <p:cNvSpPr/>
          <p:nvPr/>
        </p:nvSpPr>
        <p:spPr>
          <a:xfrm>
            <a:off x="8683526" y="2333625"/>
            <a:ext cx="2628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Rapidité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683526" y="2524125"/>
            <a:ext cx="2619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Prédiction en temps réel en quelques millisecondes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264426" y="27908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3" name="Shape 51"/>
          <p:cNvSpPr/>
          <p:nvPr/>
        </p:nvSpPr>
        <p:spPr>
          <a:xfrm>
            <a:off x="8360866" y="28765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4" name="Text 52"/>
          <p:cNvSpPr/>
          <p:nvPr/>
        </p:nvSpPr>
        <p:spPr>
          <a:xfrm>
            <a:off x="8683526" y="2752725"/>
            <a:ext cx="2962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Fiabilité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683526" y="2943225"/>
            <a:ext cx="2952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Modèles validés avec métriques de performance robustes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264426" y="32099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7" name="Shape 55"/>
          <p:cNvSpPr/>
          <p:nvPr/>
        </p:nvSpPr>
        <p:spPr>
          <a:xfrm>
            <a:off x="8360866" y="32956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8" name="Text 56"/>
          <p:cNvSpPr/>
          <p:nvPr/>
        </p:nvSpPr>
        <p:spPr>
          <a:xfrm>
            <a:off x="8683526" y="3171825"/>
            <a:ext cx="2828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Évolutivité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683526" y="3362325"/>
            <a:ext cx="2819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Architecture MLOps permettant l'amélioration continue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107263" y="3795713"/>
            <a:ext cx="3695700" cy="1990725"/>
          </a:xfrm>
          <a:custGeom>
            <a:avLst/>
            <a:gdLst/>
            <a:ahLst/>
            <a:cxnLst/>
            <a:rect l="l" t="t" r="r" b="b"/>
            <a:pathLst>
              <a:path w="3695700" h="1990725">
                <a:moveTo>
                  <a:pt x="114307" y="0"/>
                </a:moveTo>
                <a:lnTo>
                  <a:pt x="3581393" y="0"/>
                </a:lnTo>
                <a:cubicBezTo>
                  <a:pt x="3644523" y="0"/>
                  <a:pt x="3695700" y="51177"/>
                  <a:pt x="3695700" y="114307"/>
                </a:cubicBezTo>
                <a:lnTo>
                  <a:pt x="3695700" y="1876418"/>
                </a:lnTo>
                <a:cubicBezTo>
                  <a:pt x="3695700" y="1939548"/>
                  <a:pt x="3644523" y="1990725"/>
                  <a:pt x="3581393" y="1990725"/>
                </a:cubicBezTo>
                <a:lnTo>
                  <a:pt x="114307" y="1990725"/>
                </a:lnTo>
                <a:cubicBezTo>
                  <a:pt x="51177" y="1990725"/>
                  <a:pt x="0" y="1939548"/>
                  <a:pt x="0" y="1876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1" name="Text 59"/>
          <p:cNvSpPr/>
          <p:nvPr/>
        </p:nvSpPr>
        <p:spPr>
          <a:xfrm>
            <a:off x="8264426" y="3952875"/>
            <a:ext cx="3467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Métriques Clés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264426" y="433387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3" name="Text 61"/>
          <p:cNvSpPr/>
          <p:nvPr/>
        </p:nvSpPr>
        <p:spPr>
          <a:xfrm>
            <a:off x="8340626" y="4429125"/>
            <a:ext cx="923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Précision cible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1186220" y="4410075"/>
            <a:ext cx="466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&gt;85%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264426" y="479107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6" name="Text 64"/>
          <p:cNvSpPr/>
          <p:nvPr/>
        </p:nvSpPr>
        <p:spPr>
          <a:xfrm>
            <a:off x="8340626" y="4886325"/>
            <a:ext cx="1152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Temps de réponse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1028759" y="4867275"/>
            <a:ext cx="619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&lt;100ms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264426" y="524827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9" name="Text 67"/>
          <p:cNvSpPr/>
          <p:nvPr/>
        </p:nvSpPr>
        <p:spPr>
          <a:xfrm>
            <a:off x="8340626" y="5343525"/>
            <a:ext cx="800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Disponibilité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11143506" y="5324475"/>
            <a:ext cx="504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99.9%</a:t>
            </a:r>
            <a:endParaRPr lang="en-US" sz="1600" dirty="0"/>
          </a:p>
        </p:txBody>
      </p:sp>
      <p:sp>
        <p:nvSpPr>
          <p:cNvPr id="71" name="Text 23">
            <a:extLst>
              <a:ext uri="{FF2B5EF4-FFF2-40B4-BE49-F238E27FC236}">
                <a16:creationId xmlns:a16="http://schemas.microsoft.com/office/drawing/2014/main" id="{DBCB81F1-CDB7-A4B4-4EE2-04E3806F4A6F}"/>
              </a:ext>
            </a:extLst>
          </p:cNvPr>
          <p:cNvSpPr/>
          <p:nvPr/>
        </p:nvSpPr>
        <p:spPr>
          <a:xfrm>
            <a:off x="11806238" y="6400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200" b="1" dirty="0">
                <a:solidFill>
                  <a:srgbClr val="00B050"/>
                </a:solidFill>
                <a:latin typeface="Liter" pitchFamily="34" charset="0"/>
              </a:rPr>
              <a:t>3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TECHNOLOGIES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Stack Technologique - Vue d'Ensemble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23963"/>
            <a:ext cx="2733675" cy="1609725"/>
          </a:xfrm>
          <a:custGeom>
            <a:avLst/>
            <a:gdLst/>
            <a:ahLst/>
            <a:cxnLst/>
            <a:rect l="l" t="t" r="r" b="b"/>
            <a:pathLst>
              <a:path w="2733675" h="1609725">
                <a:moveTo>
                  <a:pt x="114307" y="0"/>
                </a:moveTo>
                <a:lnTo>
                  <a:pt x="2619368" y="0"/>
                </a:lnTo>
                <a:cubicBezTo>
                  <a:pt x="2682456" y="0"/>
                  <a:pt x="2733675" y="51219"/>
                  <a:pt x="2733675" y="114307"/>
                </a:cubicBezTo>
                <a:lnTo>
                  <a:pt x="2733675" y="1495418"/>
                </a:lnTo>
                <a:cubicBezTo>
                  <a:pt x="2733675" y="1558506"/>
                  <a:pt x="2682456" y="1609725"/>
                  <a:pt x="2619368" y="1609725"/>
                </a:cubicBezTo>
                <a:lnTo>
                  <a:pt x="114307" y="1609725"/>
                </a:lnTo>
                <a:cubicBezTo>
                  <a:pt x="51219" y="1609725"/>
                  <a:pt x="0" y="1558506"/>
                  <a:pt x="0" y="1495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542925" y="1381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671513" y="14954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6364" y="89520"/>
                </a:moveTo>
                <a:cubicBezTo>
                  <a:pt x="192926" y="75724"/>
                  <a:pt x="186407" y="65321"/>
                  <a:pt x="172522" y="65321"/>
                </a:cubicBezTo>
                <a:lnTo>
                  <a:pt x="154618" y="65321"/>
                </a:lnTo>
                <a:lnTo>
                  <a:pt x="154618" y="86484"/>
                </a:lnTo>
                <a:cubicBezTo>
                  <a:pt x="154618" y="102915"/>
                  <a:pt x="140687" y="116756"/>
                  <a:pt x="124792" y="116756"/>
                </a:cubicBezTo>
                <a:lnTo>
                  <a:pt x="77108" y="116756"/>
                </a:lnTo>
                <a:cubicBezTo>
                  <a:pt x="64071" y="116756"/>
                  <a:pt x="53266" y="127918"/>
                  <a:pt x="53266" y="141000"/>
                </a:cubicBezTo>
                <a:lnTo>
                  <a:pt x="53266" y="186452"/>
                </a:lnTo>
                <a:cubicBezTo>
                  <a:pt x="53266" y="199400"/>
                  <a:pt x="64517" y="206990"/>
                  <a:pt x="77108" y="210696"/>
                </a:cubicBezTo>
                <a:cubicBezTo>
                  <a:pt x="92199" y="215116"/>
                  <a:pt x="106710" y="215920"/>
                  <a:pt x="124792" y="210696"/>
                </a:cubicBezTo>
                <a:cubicBezTo>
                  <a:pt x="136803" y="207213"/>
                  <a:pt x="148635" y="200204"/>
                  <a:pt x="148635" y="186452"/>
                </a:cubicBezTo>
                <a:lnTo>
                  <a:pt x="148635" y="168280"/>
                </a:lnTo>
                <a:lnTo>
                  <a:pt x="100995" y="168280"/>
                </a:lnTo>
                <a:lnTo>
                  <a:pt x="100995" y="162208"/>
                </a:lnTo>
                <a:lnTo>
                  <a:pt x="172522" y="162208"/>
                </a:lnTo>
                <a:cubicBezTo>
                  <a:pt x="186407" y="162208"/>
                  <a:pt x="191542" y="152519"/>
                  <a:pt x="196364" y="138008"/>
                </a:cubicBezTo>
                <a:cubicBezTo>
                  <a:pt x="201364" y="123051"/>
                  <a:pt x="201141" y="108674"/>
                  <a:pt x="196364" y="89520"/>
                </a:cubicBezTo>
                <a:close/>
                <a:moveTo>
                  <a:pt x="127784" y="198552"/>
                </a:moveTo>
                <a:cubicBezTo>
                  <a:pt x="124386" y="198790"/>
                  <a:pt x="121139" y="197112"/>
                  <a:pt x="119367" y="194203"/>
                </a:cubicBezTo>
                <a:cubicBezTo>
                  <a:pt x="117595" y="191293"/>
                  <a:pt x="117595" y="187638"/>
                  <a:pt x="119367" y="184729"/>
                </a:cubicBezTo>
                <a:cubicBezTo>
                  <a:pt x="121139" y="181819"/>
                  <a:pt x="124386" y="180141"/>
                  <a:pt x="127784" y="180380"/>
                </a:cubicBezTo>
                <a:cubicBezTo>
                  <a:pt x="131182" y="180141"/>
                  <a:pt x="134429" y="181819"/>
                  <a:pt x="136201" y="184729"/>
                </a:cubicBezTo>
                <a:cubicBezTo>
                  <a:pt x="137972" y="187638"/>
                  <a:pt x="137972" y="191293"/>
                  <a:pt x="136201" y="194203"/>
                </a:cubicBezTo>
                <a:cubicBezTo>
                  <a:pt x="134429" y="197112"/>
                  <a:pt x="131182" y="198790"/>
                  <a:pt x="127784" y="198552"/>
                </a:cubicBezTo>
                <a:close/>
                <a:moveTo>
                  <a:pt x="74920" y="110773"/>
                </a:moveTo>
                <a:lnTo>
                  <a:pt x="122605" y="110773"/>
                </a:lnTo>
                <a:cubicBezTo>
                  <a:pt x="135865" y="110773"/>
                  <a:pt x="146447" y="99834"/>
                  <a:pt x="146447" y="86529"/>
                </a:cubicBezTo>
                <a:lnTo>
                  <a:pt x="146447" y="41032"/>
                </a:lnTo>
                <a:cubicBezTo>
                  <a:pt x="146447" y="28084"/>
                  <a:pt x="135553" y="18395"/>
                  <a:pt x="122605" y="16207"/>
                </a:cubicBezTo>
                <a:cubicBezTo>
                  <a:pt x="106620" y="13573"/>
                  <a:pt x="89252" y="13707"/>
                  <a:pt x="74920" y="16252"/>
                </a:cubicBezTo>
                <a:cubicBezTo>
                  <a:pt x="54739" y="19824"/>
                  <a:pt x="51078" y="27280"/>
                  <a:pt x="51078" y="41077"/>
                </a:cubicBezTo>
                <a:lnTo>
                  <a:pt x="51078" y="59248"/>
                </a:lnTo>
                <a:lnTo>
                  <a:pt x="98807" y="59248"/>
                </a:lnTo>
                <a:lnTo>
                  <a:pt x="98807" y="65321"/>
                </a:lnTo>
                <a:lnTo>
                  <a:pt x="33174" y="65321"/>
                </a:lnTo>
                <a:cubicBezTo>
                  <a:pt x="19288" y="65321"/>
                  <a:pt x="7144" y="73670"/>
                  <a:pt x="3349" y="89520"/>
                </a:cubicBezTo>
                <a:cubicBezTo>
                  <a:pt x="-1027" y="107692"/>
                  <a:pt x="-1206" y="119033"/>
                  <a:pt x="3349" y="138008"/>
                </a:cubicBezTo>
                <a:cubicBezTo>
                  <a:pt x="6742" y="152117"/>
                  <a:pt x="14823" y="162208"/>
                  <a:pt x="28709" y="162208"/>
                </a:cubicBezTo>
                <a:lnTo>
                  <a:pt x="45095" y="162208"/>
                </a:lnTo>
                <a:lnTo>
                  <a:pt x="45095" y="140419"/>
                </a:lnTo>
                <a:cubicBezTo>
                  <a:pt x="45095" y="124658"/>
                  <a:pt x="58713" y="110773"/>
                  <a:pt x="74920" y="110773"/>
                </a:cubicBezTo>
                <a:close/>
                <a:moveTo>
                  <a:pt x="71973" y="28888"/>
                </a:moveTo>
                <a:cubicBezTo>
                  <a:pt x="77000" y="28888"/>
                  <a:pt x="81082" y="32969"/>
                  <a:pt x="81082" y="37996"/>
                </a:cubicBezTo>
                <a:cubicBezTo>
                  <a:pt x="81082" y="43023"/>
                  <a:pt x="77000" y="47104"/>
                  <a:pt x="71973" y="47104"/>
                </a:cubicBezTo>
                <a:cubicBezTo>
                  <a:pt x="66946" y="47104"/>
                  <a:pt x="62865" y="43023"/>
                  <a:pt x="62865" y="37996"/>
                </a:cubicBezTo>
                <a:cubicBezTo>
                  <a:pt x="62865" y="32969"/>
                  <a:pt x="66946" y="28888"/>
                  <a:pt x="71973" y="28888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Text 5"/>
          <p:cNvSpPr/>
          <p:nvPr/>
        </p:nvSpPr>
        <p:spPr>
          <a:xfrm>
            <a:off x="1114425" y="1476375"/>
            <a:ext cx="63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Python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42925" y="1952625"/>
            <a:ext cx="24860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Langage principal pour le ML et le backend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42925" y="2447925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114300"/>
                </a:lnTo>
                <a:cubicBezTo>
                  <a:pt x="381000" y="177384"/>
                  <a:pt x="329784" y="228600"/>
                  <a:pt x="2667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Text 8"/>
          <p:cNvSpPr/>
          <p:nvPr/>
        </p:nvSpPr>
        <p:spPr>
          <a:xfrm>
            <a:off x="542925" y="2447925"/>
            <a:ext cx="4381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3.9+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958900" y="2447925"/>
            <a:ext cx="695325" cy="228600"/>
          </a:xfrm>
          <a:custGeom>
            <a:avLst/>
            <a:gdLst/>
            <a:ahLst/>
            <a:cxnLst/>
            <a:rect l="l" t="t" r="r" b="b"/>
            <a:pathLst>
              <a:path w="695325" h="228600">
                <a:moveTo>
                  <a:pt x="114300" y="0"/>
                </a:moveTo>
                <a:lnTo>
                  <a:pt x="581025" y="0"/>
                </a:lnTo>
                <a:cubicBezTo>
                  <a:pt x="644109" y="0"/>
                  <a:pt x="695325" y="51216"/>
                  <a:pt x="695325" y="114300"/>
                </a:cubicBezTo>
                <a:lnTo>
                  <a:pt x="695325" y="114300"/>
                </a:lnTo>
                <a:cubicBezTo>
                  <a:pt x="695325" y="177384"/>
                  <a:pt x="644109" y="228600"/>
                  <a:pt x="58102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10"/>
          <p:cNvSpPr/>
          <p:nvPr/>
        </p:nvSpPr>
        <p:spPr>
          <a:xfrm>
            <a:off x="958900" y="2447925"/>
            <a:ext cx="7524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Type Hints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281363" y="1223963"/>
            <a:ext cx="2733675" cy="1609725"/>
          </a:xfrm>
          <a:custGeom>
            <a:avLst/>
            <a:gdLst/>
            <a:ahLst/>
            <a:cxnLst/>
            <a:rect l="l" t="t" r="r" b="b"/>
            <a:pathLst>
              <a:path w="2733675" h="1609725">
                <a:moveTo>
                  <a:pt x="114307" y="0"/>
                </a:moveTo>
                <a:lnTo>
                  <a:pt x="2619368" y="0"/>
                </a:lnTo>
                <a:cubicBezTo>
                  <a:pt x="2682456" y="0"/>
                  <a:pt x="2733675" y="51219"/>
                  <a:pt x="2733675" y="114307"/>
                </a:cubicBezTo>
                <a:lnTo>
                  <a:pt x="2733675" y="1495418"/>
                </a:lnTo>
                <a:cubicBezTo>
                  <a:pt x="2733675" y="1558506"/>
                  <a:pt x="2682456" y="1609725"/>
                  <a:pt x="2619368" y="1609725"/>
                </a:cubicBezTo>
                <a:lnTo>
                  <a:pt x="114307" y="1609725"/>
                </a:lnTo>
                <a:cubicBezTo>
                  <a:pt x="51219" y="1609725"/>
                  <a:pt x="0" y="1558506"/>
                  <a:pt x="0" y="1495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4" name="Shape 12"/>
          <p:cNvSpPr/>
          <p:nvPr/>
        </p:nvSpPr>
        <p:spPr>
          <a:xfrm>
            <a:off x="3438525" y="1381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Shape 13"/>
          <p:cNvSpPr/>
          <p:nvPr/>
        </p:nvSpPr>
        <p:spPr>
          <a:xfrm>
            <a:off x="3552825" y="14954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Text 14"/>
          <p:cNvSpPr/>
          <p:nvPr/>
        </p:nvSpPr>
        <p:spPr>
          <a:xfrm>
            <a:off x="4010025" y="1476375"/>
            <a:ext cx="981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Scikit-learn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438525" y="1952625"/>
            <a:ext cx="24860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Bibliothèque ML pour la régression et le prétraitement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438525" y="2447925"/>
            <a:ext cx="352425" cy="228600"/>
          </a:xfrm>
          <a:custGeom>
            <a:avLst/>
            <a:gdLst/>
            <a:ahLst/>
            <a:cxnLst/>
            <a:rect l="l" t="t" r="r" b="b"/>
            <a:pathLst>
              <a:path w="352425" h="228600">
                <a:moveTo>
                  <a:pt x="114300" y="0"/>
                </a:moveTo>
                <a:lnTo>
                  <a:pt x="238125" y="0"/>
                </a:lnTo>
                <a:cubicBezTo>
                  <a:pt x="301209" y="0"/>
                  <a:pt x="352425" y="51216"/>
                  <a:pt x="352425" y="114300"/>
                </a:cubicBezTo>
                <a:lnTo>
                  <a:pt x="352425" y="114300"/>
                </a:lnTo>
                <a:cubicBezTo>
                  <a:pt x="352425" y="177384"/>
                  <a:pt x="301209" y="228600"/>
                  <a:pt x="23812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Text 17"/>
          <p:cNvSpPr/>
          <p:nvPr/>
        </p:nvSpPr>
        <p:spPr>
          <a:xfrm>
            <a:off x="3438525" y="2447925"/>
            <a:ext cx="4095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1.3+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31878" y="2447925"/>
            <a:ext cx="609600" cy="228600"/>
          </a:xfrm>
          <a:custGeom>
            <a:avLst/>
            <a:gdLst/>
            <a:ahLst/>
            <a:cxnLst/>
            <a:rect l="l" t="t" r="r" b="b"/>
            <a:pathLst>
              <a:path w="609600" h="228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114300"/>
                </a:lnTo>
                <a:cubicBezTo>
                  <a:pt x="609600" y="177384"/>
                  <a:pt x="558384" y="228600"/>
                  <a:pt x="495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Text 19"/>
          <p:cNvSpPr/>
          <p:nvPr/>
        </p:nvSpPr>
        <p:spPr>
          <a:xfrm>
            <a:off x="3831878" y="2447925"/>
            <a:ext cx="6667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Pipelines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176963" y="1223963"/>
            <a:ext cx="2733675" cy="1609725"/>
          </a:xfrm>
          <a:custGeom>
            <a:avLst/>
            <a:gdLst/>
            <a:ahLst/>
            <a:cxnLst/>
            <a:rect l="l" t="t" r="r" b="b"/>
            <a:pathLst>
              <a:path w="2733675" h="1609725">
                <a:moveTo>
                  <a:pt x="114307" y="0"/>
                </a:moveTo>
                <a:lnTo>
                  <a:pt x="2619368" y="0"/>
                </a:lnTo>
                <a:cubicBezTo>
                  <a:pt x="2682456" y="0"/>
                  <a:pt x="2733675" y="51219"/>
                  <a:pt x="2733675" y="114307"/>
                </a:cubicBezTo>
                <a:lnTo>
                  <a:pt x="2733675" y="1495418"/>
                </a:lnTo>
                <a:cubicBezTo>
                  <a:pt x="2733675" y="1558506"/>
                  <a:pt x="2682456" y="1609725"/>
                  <a:pt x="2619368" y="1609725"/>
                </a:cubicBezTo>
                <a:lnTo>
                  <a:pt x="114307" y="1609725"/>
                </a:lnTo>
                <a:cubicBezTo>
                  <a:pt x="51219" y="1609725"/>
                  <a:pt x="0" y="1558506"/>
                  <a:pt x="0" y="1495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3" name="Shape 21"/>
          <p:cNvSpPr/>
          <p:nvPr/>
        </p:nvSpPr>
        <p:spPr>
          <a:xfrm>
            <a:off x="6334125" y="1381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Shape 22"/>
          <p:cNvSpPr/>
          <p:nvPr/>
        </p:nvSpPr>
        <p:spPr>
          <a:xfrm>
            <a:off x="6462713" y="14954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71438"/>
                </a:lnTo>
                <a:cubicBezTo>
                  <a:pt x="0" y="87198"/>
                  <a:pt x="12814" y="100013"/>
                  <a:pt x="28575" y="100013"/>
                </a:cubicBezTo>
                <a:lnTo>
                  <a:pt x="171450" y="100013"/>
                </a:lnTo>
                <a:cubicBezTo>
                  <a:pt x="187211" y="100013"/>
                  <a:pt x="200025" y="87198"/>
                  <a:pt x="200025" y="714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125016" y="46434"/>
                </a:moveTo>
                <a:cubicBezTo>
                  <a:pt x="130930" y="46434"/>
                  <a:pt x="135731" y="51236"/>
                  <a:pt x="135731" y="57150"/>
                </a:cubicBezTo>
                <a:cubicBezTo>
                  <a:pt x="135731" y="63064"/>
                  <a:pt x="130930" y="67866"/>
                  <a:pt x="125016" y="67866"/>
                </a:cubicBezTo>
                <a:cubicBezTo>
                  <a:pt x="119102" y="67866"/>
                  <a:pt x="114300" y="63064"/>
                  <a:pt x="114300" y="57150"/>
                </a:cubicBezTo>
                <a:cubicBezTo>
                  <a:pt x="114300" y="51236"/>
                  <a:pt x="119102" y="46434"/>
                  <a:pt x="125016" y="46434"/>
                </a:cubicBezTo>
                <a:close/>
                <a:moveTo>
                  <a:pt x="150019" y="57150"/>
                </a:moveTo>
                <a:cubicBezTo>
                  <a:pt x="150019" y="51236"/>
                  <a:pt x="154820" y="46434"/>
                  <a:pt x="160734" y="46434"/>
                </a:cubicBezTo>
                <a:cubicBezTo>
                  <a:pt x="166648" y="46434"/>
                  <a:pt x="171450" y="51236"/>
                  <a:pt x="171450" y="57150"/>
                </a:cubicBezTo>
                <a:cubicBezTo>
                  <a:pt x="171450" y="63064"/>
                  <a:pt x="166648" y="67866"/>
                  <a:pt x="160734" y="67866"/>
                </a:cubicBezTo>
                <a:cubicBezTo>
                  <a:pt x="154820" y="67866"/>
                  <a:pt x="150019" y="63064"/>
                  <a:pt x="150019" y="57150"/>
                </a:cubicBezTo>
                <a:close/>
                <a:moveTo>
                  <a:pt x="28575" y="128588"/>
                </a:moveTo>
                <a:cubicBezTo>
                  <a:pt x="12814" y="128588"/>
                  <a:pt x="0" y="141402"/>
                  <a:pt x="0" y="1571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57163"/>
                </a:lnTo>
                <a:cubicBezTo>
                  <a:pt x="200025" y="141402"/>
                  <a:pt x="187211" y="128588"/>
                  <a:pt x="171450" y="128588"/>
                </a:cubicBezTo>
                <a:lnTo>
                  <a:pt x="28575" y="128588"/>
                </a:lnTo>
                <a:close/>
                <a:moveTo>
                  <a:pt x="125016" y="160734"/>
                </a:moveTo>
                <a:cubicBezTo>
                  <a:pt x="130930" y="160734"/>
                  <a:pt x="135731" y="165536"/>
                  <a:pt x="135731" y="171450"/>
                </a:cubicBezTo>
                <a:cubicBezTo>
                  <a:pt x="135731" y="177364"/>
                  <a:pt x="130930" y="182166"/>
                  <a:pt x="125016" y="182166"/>
                </a:cubicBezTo>
                <a:cubicBezTo>
                  <a:pt x="119102" y="182166"/>
                  <a:pt x="114300" y="177364"/>
                  <a:pt x="114300" y="171450"/>
                </a:cubicBezTo>
                <a:cubicBezTo>
                  <a:pt x="114300" y="165536"/>
                  <a:pt x="119102" y="160734"/>
                  <a:pt x="125016" y="160734"/>
                </a:cubicBezTo>
                <a:close/>
                <a:moveTo>
                  <a:pt x="150019" y="171450"/>
                </a:moveTo>
                <a:cubicBezTo>
                  <a:pt x="150019" y="165536"/>
                  <a:pt x="154820" y="160734"/>
                  <a:pt x="160734" y="160734"/>
                </a:cubicBezTo>
                <a:cubicBezTo>
                  <a:pt x="166648" y="160734"/>
                  <a:pt x="171450" y="165536"/>
                  <a:pt x="171450" y="171450"/>
                </a:cubicBezTo>
                <a:cubicBezTo>
                  <a:pt x="171450" y="177364"/>
                  <a:pt x="166648" y="182166"/>
                  <a:pt x="160734" y="182166"/>
                </a:cubicBezTo>
                <a:cubicBezTo>
                  <a:pt x="154820" y="182166"/>
                  <a:pt x="150019" y="177364"/>
                  <a:pt x="150019" y="17145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Text 23"/>
          <p:cNvSpPr/>
          <p:nvPr/>
        </p:nvSpPr>
        <p:spPr>
          <a:xfrm>
            <a:off x="6905625" y="1476375"/>
            <a:ext cx="685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FastAPI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334125" y="1952625"/>
            <a:ext cx="24860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 web moderne pour l'API RESTful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34125" y="2447925"/>
            <a:ext cx="504825" cy="228600"/>
          </a:xfrm>
          <a:custGeom>
            <a:avLst/>
            <a:gdLst/>
            <a:ahLst/>
            <a:cxnLst/>
            <a:rect l="l" t="t" r="r" b="b"/>
            <a:pathLst>
              <a:path w="504825" h="228600">
                <a:moveTo>
                  <a:pt x="114300" y="0"/>
                </a:moveTo>
                <a:lnTo>
                  <a:pt x="390525" y="0"/>
                </a:lnTo>
                <a:cubicBezTo>
                  <a:pt x="453609" y="0"/>
                  <a:pt x="504825" y="51216"/>
                  <a:pt x="504825" y="114300"/>
                </a:cubicBezTo>
                <a:lnTo>
                  <a:pt x="504825" y="114300"/>
                </a:lnTo>
                <a:cubicBezTo>
                  <a:pt x="504825" y="177384"/>
                  <a:pt x="453609" y="228600"/>
                  <a:pt x="39052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8" name="Text 26"/>
          <p:cNvSpPr/>
          <p:nvPr/>
        </p:nvSpPr>
        <p:spPr>
          <a:xfrm>
            <a:off x="6334125" y="2447925"/>
            <a:ext cx="5619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0.104+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873180" y="2447925"/>
            <a:ext cx="466725" cy="228600"/>
          </a:xfrm>
          <a:custGeom>
            <a:avLst/>
            <a:gdLst/>
            <a:ahLst/>
            <a:cxnLst/>
            <a:rect l="l" t="t" r="r" b="b"/>
            <a:pathLst>
              <a:path w="466725" h="228600">
                <a:moveTo>
                  <a:pt x="114300" y="0"/>
                </a:moveTo>
                <a:lnTo>
                  <a:pt x="352425" y="0"/>
                </a:lnTo>
                <a:cubicBezTo>
                  <a:pt x="415509" y="0"/>
                  <a:pt x="466725" y="51216"/>
                  <a:pt x="466725" y="114300"/>
                </a:cubicBezTo>
                <a:lnTo>
                  <a:pt x="466725" y="114300"/>
                </a:lnTo>
                <a:cubicBezTo>
                  <a:pt x="466725" y="177384"/>
                  <a:pt x="415509" y="228600"/>
                  <a:pt x="35242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0" name="Text 28"/>
          <p:cNvSpPr/>
          <p:nvPr/>
        </p:nvSpPr>
        <p:spPr>
          <a:xfrm>
            <a:off x="6873180" y="2447925"/>
            <a:ext cx="5238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Async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9072563" y="1223963"/>
            <a:ext cx="2733675" cy="1609725"/>
          </a:xfrm>
          <a:custGeom>
            <a:avLst/>
            <a:gdLst/>
            <a:ahLst/>
            <a:cxnLst/>
            <a:rect l="l" t="t" r="r" b="b"/>
            <a:pathLst>
              <a:path w="2733675" h="1609725">
                <a:moveTo>
                  <a:pt x="114307" y="0"/>
                </a:moveTo>
                <a:lnTo>
                  <a:pt x="2619368" y="0"/>
                </a:lnTo>
                <a:cubicBezTo>
                  <a:pt x="2682456" y="0"/>
                  <a:pt x="2733675" y="51219"/>
                  <a:pt x="2733675" y="114307"/>
                </a:cubicBezTo>
                <a:lnTo>
                  <a:pt x="2733675" y="1495418"/>
                </a:lnTo>
                <a:cubicBezTo>
                  <a:pt x="2733675" y="1558506"/>
                  <a:pt x="2682456" y="1609725"/>
                  <a:pt x="2619368" y="1609725"/>
                </a:cubicBezTo>
                <a:lnTo>
                  <a:pt x="114307" y="1609725"/>
                </a:lnTo>
                <a:cubicBezTo>
                  <a:pt x="51219" y="1609725"/>
                  <a:pt x="0" y="1558506"/>
                  <a:pt x="0" y="1495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2" name="Shape 30"/>
          <p:cNvSpPr/>
          <p:nvPr/>
        </p:nvSpPr>
        <p:spPr>
          <a:xfrm>
            <a:off x="9229725" y="1381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Shape 31"/>
          <p:cNvSpPr/>
          <p:nvPr/>
        </p:nvSpPr>
        <p:spPr>
          <a:xfrm>
            <a:off x="9344025" y="14954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92869" y="185738"/>
                </a:lnTo>
                <a:lnTo>
                  <a:pt x="85725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75022" y="228600"/>
                </a:lnTo>
                <a:cubicBezTo>
                  <a:pt x="180960" y="228600"/>
                  <a:pt x="185738" y="223823"/>
                  <a:pt x="185738" y="217884"/>
                </a:cubicBezTo>
                <a:cubicBezTo>
                  <a:pt x="185738" y="211946"/>
                  <a:pt x="180960" y="207169"/>
                  <a:pt x="175022" y="207169"/>
                </a:cubicBezTo>
                <a:lnTo>
                  <a:pt x="142875" y="207169"/>
                </a:lnTo>
                <a:lnTo>
                  <a:pt x="135731" y="185738"/>
                </a:lnTo>
                <a:lnTo>
                  <a:pt x="200025" y="185738"/>
                </a:lnTo>
                <a:cubicBezTo>
                  <a:pt x="215786" y="185738"/>
                  <a:pt x="228600" y="172923"/>
                  <a:pt x="228600" y="157163"/>
                </a:cubicBezTo>
                <a:lnTo>
                  <a:pt x="228600" y="42863"/>
                </a:lnTo>
                <a:cubicBezTo>
                  <a:pt x="228600" y="27102"/>
                  <a:pt x="215786" y="14288"/>
                  <a:pt x="200025" y="14288"/>
                </a:cubicBezTo>
                <a:lnTo>
                  <a:pt x="28575" y="14288"/>
                </a:lnTo>
                <a:close/>
                <a:moveTo>
                  <a:pt x="42863" y="42863"/>
                </a:move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28588"/>
                </a:lnTo>
                <a:cubicBezTo>
                  <a:pt x="200025" y="136490"/>
                  <a:pt x="193640" y="142875"/>
                  <a:pt x="185738" y="142875"/>
                </a:cubicBezTo>
                <a:lnTo>
                  <a:pt x="42863" y="142875"/>
                </a:lnTo>
                <a:cubicBezTo>
                  <a:pt x="34960" y="142875"/>
                  <a:pt x="28575" y="136490"/>
                  <a:pt x="28575" y="128588"/>
                </a:cubicBezTo>
                <a:lnTo>
                  <a:pt x="28575" y="57150"/>
                </a:lnTo>
                <a:cubicBezTo>
                  <a:pt x="28575" y="49247"/>
                  <a:pt x="34960" y="42863"/>
                  <a:pt x="42863" y="4286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Text 32"/>
          <p:cNvSpPr/>
          <p:nvPr/>
        </p:nvSpPr>
        <p:spPr>
          <a:xfrm>
            <a:off x="9801225" y="1476375"/>
            <a:ext cx="800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Streamlit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229725" y="1952625"/>
            <a:ext cx="24860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 pour l'interface utilisateur interactive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9229725" y="2447925"/>
            <a:ext cx="428625" cy="228600"/>
          </a:xfrm>
          <a:custGeom>
            <a:avLst/>
            <a:gdLst/>
            <a:ahLst/>
            <a:cxnLst/>
            <a:rect l="l" t="t" r="r" b="b"/>
            <a:pathLst>
              <a:path w="428625" h="228600">
                <a:moveTo>
                  <a:pt x="114300" y="0"/>
                </a:moveTo>
                <a:lnTo>
                  <a:pt x="314325" y="0"/>
                </a:lnTo>
                <a:cubicBezTo>
                  <a:pt x="377409" y="0"/>
                  <a:pt x="428625" y="51216"/>
                  <a:pt x="428625" y="114300"/>
                </a:cubicBezTo>
                <a:lnTo>
                  <a:pt x="428625" y="114300"/>
                </a:lnTo>
                <a:cubicBezTo>
                  <a:pt x="428625" y="177384"/>
                  <a:pt x="377409" y="228600"/>
                  <a:pt x="31432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7" name="Text 35"/>
          <p:cNvSpPr/>
          <p:nvPr/>
        </p:nvSpPr>
        <p:spPr>
          <a:xfrm>
            <a:off x="9229725" y="2447925"/>
            <a:ext cx="4857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1.28+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692283" y="2447925"/>
            <a:ext cx="581025" cy="228600"/>
          </a:xfrm>
          <a:custGeom>
            <a:avLst/>
            <a:gdLst/>
            <a:ahLst/>
            <a:cxnLst/>
            <a:rect l="l" t="t" r="r" b="b"/>
            <a:pathLst>
              <a:path w="581025" h="228600">
                <a:moveTo>
                  <a:pt x="114300" y="0"/>
                </a:moveTo>
                <a:lnTo>
                  <a:pt x="466725" y="0"/>
                </a:lnTo>
                <a:cubicBezTo>
                  <a:pt x="529809" y="0"/>
                  <a:pt x="581025" y="51216"/>
                  <a:pt x="581025" y="114300"/>
                </a:cubicBezTo>
                <a:lnTo>
                  <a:pt x="581025" y="114300"/>
                </a:lnTo>
                <a:cubicBezTo>
                  <a:pt x="581025" y="177384"/>
                  <a:pt x="529809" y="228600"/>
                  <a:pt x="46672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9" name="Text 37"/>
          <p:cNvSpPr/>
          <p:nvPr/>
        </p:nvSpPr>
        <p:spPr>
          <a:xfrm>
            <a:off x="9692283" y="2447925"/>
            <a:ext cx="6381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Widgets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85763" y="2995613"/>
            <a:ext cx="3695700" cy="3476625"/>
          </a:xfrm>
          <a:custGeom>
            <a:avLst/>
            <a:gdLst/>
            <a:ahLst/>
            <a:cxnLst/>
            <a:rect l="l" t="t" r="r" b="b"/>
            <a:pathLst>
              <a:path w="3695700" h="3476625">
                <a:moveTo>
                  <a:pt x="114311" y="0"/>
                </a:moveTo>
                <a:lnTo>
                  <a:pt x="3581389" y="0"/>
                </a:lnTo>
                <a:cubicBezTo>
                  <a:pt x="3644521" y="0"/>
                  <a:pt x="3695700" y="51179"/>
                  <a:pt x="3695700" y="114311"/>
                </a:cubicBezTo>
                <a:lnTo>
                  <a:pt x="3695700" y="3362314"/>
                </a:lnTo>
                <a:cubicBezTo>
                  <a:pt x="3695700" y="3425446"/>
                  <a:pt x="3644521" y="3476625"/>
                  <a:pt x="3581389" y="3476625"/>
                </a:cubicBezTo>
                <a:lnTo>
                  <a:pt x="114311" y="3476625"/>
                </a:lnTo>
                <a:cubicBezTo>
                  <a:pt x="51179" y="3476625"/>
                  <a:pt x="0" y="3425446"/>
                  <a:pt x="0" y="3362314"/>
                </a:cubicBezTo>
                <a:lnTo>
                  <a:pt x="0" y="114311"/>
                </a:lnTo>
                <a:cubicBezTo>
                  <a:pt x="0" y="51179"/>
                  <a:pt x="51179" y="0"/>
                  <a:pt x="114311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1" name="Shape 39"/>
          <p:cNvSpPr/>
          <p:nvPr/>
        </p:nvSpPr>
        <p:spPr>
          <a:xfrm>
            <a:off x="577453" y="320040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50019" y="68915"/>
                </a:moveTo>
                <a:cubicBezTo>
                  <a:pt x="145063" y="72197"/>
                  <a:pt x="139370" y="74842"/>
                  <a:pt x="133443" y="76952"/>
                </a:cubicBezTo>
                <a:cubicBezTo>
                  <a:pt x="117704" y="82577"/>
                  <a:pt x="97043" y="85725"/>
                  <a:pt x="75009" y="85725"/>
                </a:cubicBezTo>
                <a:cubicBezTo>
                  <a:pt x="52975" y="85725"/>
                  <a:pt x="32281" y="82544"/>
                  <a:pt x="16576" y="76952"/>
                </a:cubicBezTo>
                <a:cubicBezTo>
                  <a:pt x="10682" y="74842"/>
                  <a:pt x="4956" y="72197"/>
                  <a:pt x="0" y="68915"/>
                </a:cubicBezTo>
                <a:lnTo>
                  <a:pt x="0" y="96441"/>
                </a:lnTo>
                <a:cubicBezTo>
                  <a:pt x="0" y="111242"/>
                  <a:pt x="33587" y="123230"/>
                  <a:pt x="75009" y="123230"/>
                </a:cubicBezTo>
                <a:cubicBezTo>
                  <a:pt x="116432" y="123230"/>
                  <a:pt x="150019" y="111242"/>
                  <a:pt x="150019" y="96441"/>
                </a:cubicBezTo>
                <a:lnTo>
                  <a:pt x="150019" y="68915"/>
                </a:lnTo>
                <a:close/>
                <a:moveTo>
                  <a:pt x="150019" y="42863"/>
                </a:moveTo>
                <a:lnTo>
                  <a:pt x="150019" y="26789"/>
                </a:lnTo>
                <a:cubicBezTo>
                  <a:pt x="150019" y="11988"/>
                  <a:pt x="116432" y="0"/>
                  <a:pt x="75009" y="0"/>
                </a:cubicBezTo>
                <a:cubicBezTo>
                  <a:pt x="33587" y="0"/>
                  <a:pt x="0" y="11988"/>
                  <a:pt x="0" y="26789"/>
                </a:cubicBezTo>
                <a:lnTo>
                  <a:pt x="0" y="42863"/>
                </a:lnTo>
                <a:cubicBezTo>
                  <a:pt x="0" y="57663"/>
                  <a:pt x="33587" y="69652"/>
                  <a:pt x="75009" y="69652"/>
                </a:cubicBezTo>
                <a:cubicBezTo>
                  <a:pt x="116432" y="69652"/>
                  <a:pt x="150019" y="57663"/>
                  <a:pt x="150019" y="42863"/>
                </a:cubicBezTo>
                <a:close/>
                <a:moveTo>
                  <a:pt x="133443" y="130530"/>
                </a:moveTo>
                <a:cubicBezTo>
                  <a:pt x="117738" y="136122"/>
                  <a:pt x="97077" y="139303"/>
                  <a:pt x="75009" y="139303"/>
                </a:cubicBezTo>
                <a:cubicBezTo>
                  <a:pt x="52942" y="139303"/>
                  <a:pt x="32281" y="136122"/>
                  <a:pt x="16576" y="130530"/>
                </a:cubicBezTo>
                <a:cubicBezTo>
                  <a:pt x="10682" y="128420"/>
                  <a:pt x="4956" y="125775"/>
                  <a:pt x="0" y="122493"/>
                </a:cubicBezTo>
                <a:lnTo>
                  <a:pt x="0" y="144661"/>
                </a:lnTo>
                <a:cubicBezTo>
                  <a:pt x="0" y="159462"/>
                  <a:pt x="33587" y="171450"/>
                  <a:pt x="75009" y="171450"/>
                </a:cubicBezTo>
                <a:cubicBezTo>
                  <a:pt x="116432" y="171450"/>
                  <a:pt x="150019" y="159462"/>
                  <a:pt x="150019" y="144661"/>
                </a:cubicBezTo>
                <a:lnTo>
                  <a:pt x="150019" y="122493"/>
                </a:lnTo>
                <a:cubicBezTo>
                  <a:pt x="145063" y="125775"/>
                  <a:pt x="139370" y="128420"/>
                  <a:pt x="133443" y="13053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2" name="Text 40"/>
          <p:cNvSpPr/>
          <p:nvPr/>
        </p:nvSpPr>
        <p:spPr>
          <a:xfrm>
            <a:off x="762000" y="3152775"/>
            <a:ext cx="3248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Science Stack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42925" y="353377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4" name="Shape 42"/>
          <p:cNvSpPr/>
          <p:nvPr/>
        </p:nvSpPr>
        <p:spPr>
          <a:xfrm>
            <a:off x="647700" y="37052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76200" y="47625"/>
                </a:moveTo>
                <a:lnTo>
                  <a:pt x="76200" y="76200"/>
                </a:lnTo>
                <a:lnTo>
                  <a:pt x="114300" y="76200"/>
                </a:lnTo>
                <a:lnTo>
                  <a:pt x="114300" y="47625"/>
                </a:lnTo>
                <a:lnTo>
                  <a:pt x="76200" y="47625"/>
                </a:lnTo>
                <a:close/>
                <a:moveTo>
                  <a:pt x="57150" y="47625"/>
                </a:moveTo>
                <a:lnTo>
                  <a:pt x="19050" y="47625"/>
                </a:lnTo>
                <a:lnTo>
                  <a:pt x="19050" y="76200"/>
                </a:lnTo>
                <a:lnTo>
                  <a:pt x="57150" y="76200"/>
                </a:lnTo>
                <a:lnTo>
                  <a:pt x="57150" y="47625"/>
                </a:lnTo>
                <a:close/>
                <a:moveTo>
                  <a:pt x="0" y="95250"/>
                </a:move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114300" y="9525"/>
                </a:lnTo>
                <a:cubicBezTo>
                  <a:pt x="124807" y="9525"/>
                  <a:pt x="133350" y="18068"/>
                  <a:pt x="133350" y="28575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95250"/>
                </a:lnTo>
                <a:close/>
                <a:moveTo>
                  <a:pt x="114300" y="95250"/>
                </a:moveTo>
                <a:lnTo>
                  <a:pt x="76200" y="95250"/>
                </a:lnTo>
                <a:lnTo>
                  <a:pt x="76200" y="123825"/>
                </a:lnTo>
                <a:lnTo>
                  <a:pt x="114300" y="123825"/>
                </a:lnTo>
                <a:lnTo>
                  <a:pt x="114300" y="95250"/>
                </a:lnTo>
                <a:close/>
                <a:moveTo>
                  <a:pt x="57150" y="123825"/>
                </a:moveTo>
                <a:lnTo>
                  <a:pt x="57150" y="95250"/>
                </a:lnTo>
                <a:lnTo>
                  <a:pt x="19050" y="95250"/>
                </a:lnTo>
                <a:lnTo>
                  <a:pt x="19050" y="123825"/>
                </a:lnTo>
                <a:lnTo>
                  <a:pt x="57150" y="123825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5" name="Text 43"/>
          <p:cNvSpPr/>
          <p:nvPr/>
        </p:nvSpPr>
        <p:spPr>
          <a:xfrm>
            <a:off x="923925" y="3609975"/>
            <a:ext cx="1333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Pandas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23925" y="3800475"/>
            <a:ext cx="1323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Manipulation de données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42925" y="410527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8" name="Shape 46"/>
          <p:cNvSpPr/>
          <p:nvPr/>
        </p:nvSpPr>
        <p:spPr>
          <a:xfrm>
            <a:off x="657225" y="42767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9050" y="0"/>
                </a:moveTo>
                <a:cubicBezTo>
                  <a:pt x="8543" y="0"/>
                  <a:pt x="0" y="8543"/>
                  <a:pt x="0" y="19050"/>
                </a:cubicBezTo>
                <a:lnTo>
                  <a:pt x="0" y="133350"/>
                </a:lnTo>
                <a:cubicBezTo>
                  <a:pt x="0" y="143857"/>
                  <a:pt x="8543" y="152400"/>
                  <a:pt x="19050" y="152400"/>
                </a:cubicBezTo>
                <a:lnTo>
                  <a:pt x="95250" y="152400"/>
                </a:lnTo>
                <a:cubicBezTo>
                  <a:pt x="105757" y="152400"/>
                  <a:pt x="114300" y="143857"/>
                  <a:pt x="114300" y="133350"/>
                </a:cubicBezTo>
                <a:lnTo>
                  <a:pt x="114300" y="19050"/>
                </a:lnTo>
                <a:cubicBezTo>
                  <a:pt x="114300" y="8543"/>
                  <a:pt x="105757" y="0"/>
                  <a:pt x="95250" y="0"/>
                </a:cubicBezTo>
                <a:lnTo>
                  <a:pt x="19050" y="0"/>
                </a:lnTo>
                <a:close/>
                <a:moveTo>
                  <a:pt x="28575" y="19050"/>
                </a:moveTo>
                <a:lnTo>
                  <a:pt x="85725" y="19050"/>
                </a:lnTo>
                <a:cubicBezTo>
                  <a:pt x="90994" y="19050"/>
                  <a:pt x="95250" y="23306"/>
                  <a:pt x="95250" y="28575"/>
                </a:cubicBezTo>
                <a:lnTo>
                  <a:pt x="95250" y="38100"/>
                </a:lnTo>
                <a:cubicBezTo>
                  <a:pt x="95250" y="43369"/>
                  <a:pt x="90994" y="47625"/>
                  <a:pt x="85725" y="47625"/>
                </a:cubicBezTo>
                <a:lnTo>
                  <a:pt x="28575" y="47625"/>
                </a:lnTo>
                <a:cubicBezTo>
                  <a:pt x="23306" y="47625"/>
                  <a:pt x="19050" y="43369"/>
                  <a:pt x="19050" y="38100"/>
                </a:cubicBezTo>
                <a:lnTo>
                  <a:pt x="19050" y="28575"/>
                </a:lnTo>
                <a:cubicBezTo>
                  <a:pt x="19050" y="23306"/>
                  <a:pt x="23306" y="19050"/>
                  <a:pt x="28575" y="19050"/>
                </a:cubicBezTo>
                <a:close/>
                <a:moveTo>
                  <a:pt x="33338" y="69056"/>
                </a:moveTo>
                <a:cubicBezTo>
                  <a:pt x="33338" y="72999"/>
                  <a:pt x="30136" y="76200"/>
                  <a:pt x="26194" y="76200"/>
                </a:cubicBezTo>
                <a:cubicBezTo>
                  <a:pt x="22251" y="76200"/>
                  <a:pt x="19050" y="72999"/>
                  <a:pt x="19050" y="69056"/>
                </a:cubicBezTo>
                <a:cubicBezTo>
                  <a:pt x="19050" y="65114"/>
                  <a:pt x="22251" y="61912"/>
                  <a:pt x="26194" y="61912"/>
                </a:cubicBezTo>
                <a:cubicBezTo>
                  <a:pt x="30136" y="61912"/>
                  <a:pt x="33338" y="65114"/>
                  <a:pt x="33338" y="69056"/>
                </a:cubicBezTo>
                <a:close/>
                <a:moveTo>
                  <a:pt x="57150" y="76200"/>
                </a:moveTo>
                <a:cubicBezTo>
                  <a:pt x="53207" y="76200"/>
                  <a:pt x="50006" y="72999"/>
                  <a:pt x="50006" y="69056"/>
                </a:cubicBezTo>
                <a:cubicBezTo>
                  <a:pt x="50006" y="65114"/>
                  <a:pt x="53207" y="61912"/>
                  <a:pt x="57150" y="61912"/>
                </a:cubicBezTo>
                <a:cubicBezTo>
                  <a:pt x="61093" y="61912"/>
                  <a:pt x="64294" y="65114"/>
                  <a:pt x="64294" y="69056"/>
                </a:cubicBezTo>
                <a:cubicBezTo>
                  <a:pt x="64294" y="72999"/>
                  <a:pt x="61093" y="76200"/>
                  <a:pt x="57150" y="76200"/>
                </a:cubicBezTo>
                <a:close/>
                <a:moveTo>
                  <a:pt x="95250" y="69056"/>
                </a:moveTo>
                <a:cubicBezTo>
                  <a:pt x="95250" y="72999"/>
                  <a:pt x="92049" y="76200"/>
                  <a:pt x="88106" y="76200"/>
                </a:cubicBezTo>
                <a:cubicBezTo>
                  <a:pt x="84164" y="76200"/>
                  <a:pt x="80962" y="72999"/>
                  <a:pt x="80962" y="69056"/>
                </a:cubicBezTo>
                <a:cubicBezTo>
                  <a:pt x="80962" y="65114"/>
                  <a:pt x="84164" y="61912"/>
                  <a:pt x="88106" y="61912"/>
                </a:cubicBezTo>
                <a:cubicBezTo>
                  <a:pt x="92049" y="61912"/>
                  <a:pt x="95250" y="65114"/>
                  <a:pt x="95250" y="69056"/>
                </a:cubicBezTo>
                <a:close/>
                <a:moveTo>
                  <a:pt x="26194" y="104775"/>
                </a:moveTo>
                <a:cubicBezTo>
                  <a:pt x="22251" y="104775"/>
                  <a:pt x="19050" y="101574"/>
                  <a:pt x="19050" y="97631"/>
                </a:cubicBezTo>
                <a:cubicBezTo>
                  <a:pt x="19050" y="93689"/>
                  <a:pt x="22251" y="90488"/>
                  <a:pt x="26194" y="90488"/>
                </a:cubicBezTo>
                <a:cubicBezTo>
                  <a:pt x="30136" y="90488"/>
                  <a:pt x="33338" y="93689"/>
                  <a:pt x="33338" y="97631"/>
                </a:cubicBezTo>
                <a:cubicBezTo>
                  <a:pt x="33338" y="101574"/>
                  <a:pt x="30136" y="104775"/>
                  <a:pt x="26194" y="104775"/>
                </a:cubicBezTo>
                <a:close/>
                <a:moveTo>
                  <a:pt x="64294" y="97631"/>
                </a:moveTo>
                <a:cubicBezTo>
                  <a:pt x="64294" y="101574"/>
                  <a:pt x="61093" y="104775"/>
                  <a:pt x="57150" y="104775"/>
                </a:cubicBezTo>
                <a:cubicBezTo>
                  <a:pt x="53207" y="104775"/>
                  <a:pt x="50006" y="101574"/>
                  <a:pt x="50006" y="97631"/>
                </a:cubicBezTo>
                <a:cubicBezTo>
                  <a:pt x="50006" y="93689"/>
                  <a:pt x="53207" y="90488"/>
                  <a:pt x="57150" y="90488"/>
                </a:cubicBezTo>
                <a:cubicBezTo>
                  <a:pt x="61093" y="90488"/>
                  <a:pt x="64294" y="93689"/>
                  <a:pt x="64294" y="97631"/>
                </a:cubicBezTo>
                <a:close/>
                <a:moveTo>
                  <a:pt x="88106" y="104775"/>
                </a:moveTo>
                <a:cubicBezTo>
                  <a:pt x="84164" y="104775"/>
                  <a:pt x="80962" y="101574"/>
                  <a:pt x="80962" y="97631"/>
                </a:cubicBezTo>
                <a:cubicBezTo>
                  <a:pt x="80962" y="93689"/>
                  <a:pt x="84164" y="90488"/>
                  <a:pt x="88106" y="90488"/>
                </a:cubicBezTo>
                <a:cubicBezTo>
                  <a:pt x="92049" y="90488"/>
                  <a:pt x="95250" y="93689"/>
                  <a:pt x="95250" y="97631"/>
                </a:cubicBezTo>
                <a:cubicBezTo>
                  <a:pt x="95250" y="101574"/>
                  <a:pt x="92049" y="104775"/>
                  <a:pt x="88106" y="104775"/>
                </a:cubicBezTo>
                <a:close/>
                <a:moveTo>
                  <a:pt x="19050" y="126206"/>
                </a:moveTo>
                <a:cubicBezTo>
                  <a:pt x="19050" y="122247"/>
                  <a:pt x="22235" y="119062"/>
                  <a:pt x="26194" y="119062"/>
                </a:cubicBezTo>
                <a:lnTo>
                  <a:pt x="59531" y="119062"/>
                </a:lnTo>
                <a:cubicBezTo>
                  <a:pt x="63490" y="119062"/>
                  <a:pt x="66675" y="122247"/>
                  <a:pt x="66675" y="126206"/>
                </a:cubicBezTo>
                <a:cubicBezTo>
                  <a:pt x="66675" y="130165"/>
                  <a:pt x="63490" y="133350"/>
                  <a:pt x="59531" y="133350"/>
                </a:cubicBezTo>
                <a:lnTo>
                  <a:pt x="26194" y="133350"/>
                </a:lnTo>
                <a:cubicBezTo>
                  <a:pt x="22235" y="133350"/>
                  <a:pt x="19050" y="130165"/>
                  <a:pt x="19050" y="126206"/>
                </a:cubicBezTo>
                <a:close/>
                <a:moveTo>
                  <a:pt x="88106" y="119062"/>
                </a:moveTo>
                <a:cubicBezTo>
                  <a:pt x="92065" y="119062"/>
                  <a:pt x="95250" y="122247"/>
                  <a:pt x="95250" y="126206"/>
                </a:cubicBezTo>
                <a:cubicBezTo>
                  <a:pt x="95250" y="130165"/>
                  <a:pt x="92065" y="133350"/>
                  <a:pt x="88106" y="133350"/>
                </a:cubicBezTo>
                <a:cubicBezTo>
                  <a:pt x="84147" y="133350"/>
                  <a:pt x="80962" y="130165"/>
                  <a:pt x="80962" y="126206"/>
                </a:cubicBezTo>
                <a:cubicBezTo>
                  <a:pt x="80962" y="122247"/>
                  <a:pt x="84147" y="119062"/>
                  <a:pt x="88106" y="119062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9" name="Text 47"/>
          <p:cNvSpPr/>
          <p:nvPr/>
        </p:nvSpPr>
        <p:spPr>
          <a:xfrm>
            <a:off x="923925" y="4181475"/>
            <a:ext cx="105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NumPy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23925" y="4371975"/>
            <a:ext cx="1047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Calculs numériques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42925" y="467677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2" name="Shape 50"/>
          <p:cNvSpPr/>
          <p:nvPr/>
        </p:nvSpPr>
        <p:spPr>
          <a:xfrm>
            <a:off x="638175" y="4848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3" name="Text 51"/>
          <p:cNvSpPr/>
          <p:nvPr/>
        </p:nvSpPr>
        <p:spPr>
          <a:xfrm>
            <a:off x="923925" y="4752975"/>
            <a:ext cx="120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Matplotlib/Seaborn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923925" y="4943475"/>
            <a:ext cx="1200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Visualisation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246513" y="2995613"/>
            <a:ext cx="3695700" cy="3476625"/>
          </a:xfrm>
          <a:custGeom>
            <a:avLst/>
            <a:gdLst/>
            <a:ahLst/>
            <a:cxnLst/>
            <a:rect l="l" t="t" r="r" b="b"/>
            <a:pathLst>
              <a:path w="3695700" h="3476625">
                <a:moveTo>
                  <a:pt x="114311" y="0"/>
                </a:moveTo>
                <a:lnTo>
                  <a:pt x="3581389" y="0"/>
                </a:lnTo>
                <a:cubicBezTo>
                  <a:pt x="3644521" y="0"/>
                  <a:pt x="3695700" y="51179"/>
                  <a:pt x="3695700" y="114311"/>
                </a:cubicBezTo>
                <a:lnTo>
                  <a:pt x="3695700" y="3362314"/>
                </a:lnTo>
                <a:cubicBezTo>
                  <a:pt x="3695700" y="3425446"/>
                  <a:pt x="3644521" y="3476625"/>
                  <a:pt x="3581389" y="3476625"/>
                </a:cubicBezTo>
                <a:lnTo>
                  <a:pt x="114311" y="3476625"/>
                </a:lnTo>
                <a:cubicBezTo>
                  <a:pt x="51179" y="3476625"/>
                  <a:pt x="0" y="3425446"/>
                  <a:pt x="0" y="3362314"/>
                </a:cubicBezTo>
                <a:lnTo>
                  <a:pt x="0" y="114311"/>
                </a:lnTo>
                <a:cubicBezTo>
                  <a:pt x="0" y="51179"/>
                  <a:pt x="51179" y="0"/>
                  <a:pt x="114311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6" name="Shape 54"/>
          <p:cNvSpPr/>
          <p:nvPr/>
        </p:nvSpPr>
        <p:spPr>
          <a:xfrm>
            <a:off x="4406057" y="3200400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39270" y="70489"/>
                </a:moveTo>
                <a:cubicBezTo>
                  <a:pt x="143355" y="69384"/>
                  <a:pt x="147641" y="71326"/>
                  <a:pt x="149483" y="75110"/>
                </a:cubicBezTo>
                <a:lnTo>
                  <a:pt x="155711" y="87701"/>
                </a:lnTo>
                <a:cubicBezTo>
                  <a:pt x="159161" y="88170"/>
                  <a:pt x="162543" y="89107"/>
                  <a:pt x="165724" y="90413"/>
                </a:cubicBezTo>
                <a:lnTo>
                  <a:pt x="177444" y="82611"/>
                </a:lnTo>
                <a:cubicBezTo>
                  <a:pt x="180960" y="80267"/>
                  <a:pt x="185615" y="80736"/>
                  <a:pt x="188595" y="83716"/>
                </a:cubicBezTo>
                <a:lnTo>
                  <a:pt x="195024" y="90145"/>
                </a:lnTo>
                <a:cubicBezTo>
                  <a:pt x="198005" y="93125"/>
                  <a:pt x="198473" y="97814"/>
                  <a:pt x="196129" y="101296"/>
                </a:cubicBezTo>
                <a:lnTo>
                  <a:pt x="188327" y="112983"/>
                </a:lnTo>
                <a:cubicBezTo>
                  <a:pt x="188963" y="114557"/>
                  <a:pt x="189533" y="116198"/>
                  <a:pt x="190001" y="117905"/>
                </a:cubicBezTo>
                <a:cubicBezTo>
                  <a:pt x="190470" y="119613"/>
                  <a:pt x="190772" y="121287"/>
                  <a:pt x="191006" y="122995"/>
                </a:cubicBezTo>
                <a:lnTo>
                  <a:pt x="203630" y="129224"/>
                </a:lnTo>
                <a:cubicBezTo>
                  <a:pt x="207414" y="131099"/>
                  <a:pt x="209357" y="135385"/>
                  <a:pt x="208251" y="139437"/>
                </a:cubicBezTo>
                <a:lnTo>
                  <a:pt x="205907" y="148210"/>
                </a:lnTo>
                <a:cubicBezTo>
                  <a:pt x="204802" y="152262"/>
                  <a:pt x="201018" y="155008"/>
                  <a:pt x="196799" y="154740"/>
                </a:cubicBezTo>
                <a:lnTo>
                  <a:pt x="182735" y="153836"/>
                </a:lnTo>
                <a:cubicBezTo>
                  <a:pt x="180625" y="156549"/>
                  <a:pt x="178181" y="159060"/>
                  <a:pt x="175401" y="161203"/>
                </a:cubicBezTo>
                <a:lnTo>
                  <a:pt x="176306" y="175234"/>
                </a:lnTo>
                <a:cubicBezTo>
                  <a:pt x="176573" y="179453"/>
                  <a:pt x="173828" y="183271"/>
                  <a:pt x="169776" y="184342"/>
                </a:cubicBezTo>
                <a:lnTo>
                  <a:pt x="161002" y="186686"/>
                </a:lnTo>
                <a:cubicBezTo>
                  <a:pt x="156917" y="187791"/>
                  <a:pt x="152664" y="185849"/>
                  <a:pt x="150789" y="182065"/>
                </a:cubicBezTo>
                <a:lnTo>
                  <a:pt x="144560" y="169474"/>
                </a:lnTo>
                <a:cubicBezTo>
                  <a:pt x="141111" y="169005"/>
                  <a:pt x="137729" y="168068"/>
                  <a:pt x="134548" y="166762"/>
                </a:cubicBezTo>
                <a:lnTo>
                  <a:pt x="122828" y="174564"/>
                </a:lnTo>
                <a:cubicBezTo>
                  <a:pt x="119312" y="176908"/>
                  <a:pt x="114657" y="176439"/>
                  <a:pt x="111677" y="173459"/>
                </a:cubicBezTo>
                <a:lnTo>
                  <a:pt x="105248" y="167030"/>
                </a:lnTo>
                <a:cubicBezTo>
                  <a:pt x="102267" y="164050"/>
                  <a:pt x="101798" y="159395"/>
                  <a:pt x="104142" y="155879"/>
                </a:cubicBezTo>
                <a:lnTo>
                  <a:pt x="111945" y="144159"/>
                </a:lnTo>
                <a:cubicBezTo>
                  <a:pt x="111309" y="142585"/>
                  <a:pt x="110739" y="140944"/>
                  <a:pt x="110270" y="139236"/>
                </a:cubicBezTo>
                <a:cubicBezTo>
                  <a:pt x="109802" y="137528"/>
                  <a:pt x="109500" y="135821"/>
                  <a:pt x="109266" y="134146"/>
                </a:cubicBezTo>
                <a:lnTo>
                  <a:pt x="96642" y="127918"/>
                </a:lnTo>
                <a:cubicBezTo>
                  <a:pt x="92858" y="126043"/>
                  <a:pt x="90949" y="121756"/>
                  <a:pt x="92020" y="117704"/>
                </a:cubicBezTo>
                <a:lnTo>
                  <a:pt x="94364" y="108931"/>
                </a:lnTo>
                <a:cubicBezTo>
                  <a:pt x="95470" y="104879"/>
                  <a:pt x="99253" y="102133"/>
                  <a:pt x="103473" y="102401"/>
                </a:cubicBezTo>
                <a:lnTo>
                  <a:pt x="117504" y="103305"/>
                </a:lnTo>
                <a:cubicBezTo>
                  <a:pt x="119613" y="100593"/>
                  <a:pt x="122058" y="98081"/>
                  <a:pt x="124837" y="95938"/>
                </a:cubicBezTo>
                <a:lnTo>
                  <a:pt x="123933" y="81941"/>
                </a:lnTo>
                <a:cubicBezTo>
                  <a:pt x="123665" y="77722"/>
                  <a:pt x="126411" y="73904"/>
                  <a:pt x="130463" y="72833"/>
                </a:cubicBezTo>
                <a:lnTo>
                  <a:pt x="139236" y="70489"/>
                </a:lnTo>
                <a:close/>
                <a:moveTo>
                  <a:pt x="150153" y="113854"/>
                </a:moveTo>
                <a:cubicBezTo>
                  <a:pt x="142021" y="113863"/>
                  <a:pt x="135426" y="120472"/>
                  <a:pt x="135435" y="128604"/>
                </a:cubicBezTo>
                <a:cubicBezTo>
                  <a:pt x="135445" y="136736"/>
                  <a:pt x="142054" y="143331"/>
                  <a:pt x="150186" y="143321"/>
                </a:cubicBezTo>
                <a:cubicBezTo>
                  <a:pt x="158318" y="143312"/>
                  <a:pt x="164913" y="136703"/>
                  <a:pt x="164903" y="128571"/>
                </a:cubicBezTo>
                <a:cubicBezTo>
                  <a:pt x="164894" y="120439"/>
                  <a:pt x="158285" y="113844"/>
                  <a:pt x="150153" y="113854"/>
                </a:cubicBezTo>
                <a:close/>
                <a:moveTo>
                  <a:pt x="75311" y="-15236"/>
                </a:moveTo>
                <a:lnTo>
                  <a:pt x="84084" y="-12892"/>
                </a:lnTo>
                <a:cubicBezTo>
                  <a:pt x="88136" y="-11787"/>
                  <a:pt x="90882" y="-7970"/>
                  <a:pt x="90614" y="-3784"/>
                </a:cubicBezTo>
                <a:lnTo>
                  <a:pt x="89710" y="10213"/>
                </a:lnTo>
                <a:cubicBezTo>
                  <a:pt x="92489" y="12356"/>
                  <a:pt x="94934" y="14834"/>
                  <a:pt x="97043" y="17580"/>
                </a:cubicBezTo>
                <a:lnTo>
                  <a:pt x="111108" y="16676"/>
                </a:lnTo>
                <a:cubicBezTo>
                  <a:pt x="115293" y="16408"/>
                  <a:pt x="119111" y="19154"/>
                  <a:pt x="120216" y="23206"/>
                </a:cubicBezTo>
                <a:lnTo>
                  <a:pt x="122560" y="31979"/>
                </a:lnTo>
                <a:cubicBezTo>
                  <a:pt x="123632" y="36031"/>
                  <a:pt x="121723" y="40318"/>
                  <a:pt x="117939" y="42193"/>
                </a:cubicBezTo>
                <a:lnTo>
                  <a:pt x="105315" y="48421"/>
                </a:lnTo>
                <a:cubicBezTo>
                  <a:pt x="105080" y="50129"/>
                  <a:pt x="104745" y="51837"/>
                  <a:pt x="104310" y="53511"/>
                </a:cubicBezTo>
                <a:cubicBezTo>
                  <a:pt x="103875" y="55185"/>
                  <a:pt x="103272" y="56860"/>
                  <a:pt x="102636" y="58434"/>
                </a:cubicBezTo>
                <a:lnTo>
                  <a:pt x="110438" y="70154"/>
                </a:lnTo>
                <a:cubicBezTo>
                  <a:pt x="112782" y="73670"/>
                  <a:pt x="112313" y="78325"/>
                  <a:pt x="109333" y="81305"/>
                </a:cubicBezTo>
                <a:lnTo>
                  <a:pt x="102903" y="87734"/>
                </a:lnTo>
                <a:cubicBezTo>
                  <a:pt x="99923" y="90714"/>
                  <a:pt x="95269" y="91183"/>
                  <a:pt x="91753" y="88839"/>
                </a:cubicBezTo>
                <a:lnTo>
                  <a:pt x="80032" y="81037"/>
                </a:lnTo>
                <a:cubicBezTo>
                  <a:pt x="76851" y="82343"/>
                  <a:pt x="73469" y="83280"/>
                  <a:pt x="70020" y="83749"/>
                </a:cubicBezTo>
                <a:lnTo>
                  <a:pt x="63791" y="96340"/>
                </a:lnTo>
                <a:cubicBezTo>
                  <a:pt x="61916" y="100124"/>
                  <a:pt x="57630" y="102033"/>
                  <a:pt x="53578" y="100961"/>
                </a:cubicBezTo>
                <a:lnTo>
                  <a:pt x="44805" y="98617"/>
                </a:lnTo>
                <a:cubicBezTo>
                  <a:pt x="40719" y="97512"/>
                  <a:pt x="38007" y="93695"/>
                  <a:pt x="38275" y="89509"/>
                </a:cubicBezTo>
                <a:lnTo>
                  <a:pt x="39179" y="75478"/>
                </a:lnTo>
                <a:cubicBezTo>
                  <a:pt x="36400" y="73335"/>
                  <a:pt x="33955" y="70857"/>
                  <a:pt x="31845" y="68111"/>
                </a:cubicBezTo>
                <a:lnTo>
                  <a:pt x="17781" y="69015"/>
                </a:lnTo>
                <a:cubicBezTo>
                  <a:pt x="13595" y="69283"/>
                  <a:pt x="9778" y="66537"/>
                  <a:pt x="8673" y="62485"/>
                </a:cubicBezTo>
                <a:lnTo>
                  <a:pt x="6329" y="53712"/>
                </a:lnTo>
                <a:cubicBezTo>
                  <a:pt x="5257" y="49660"/>
                  <a:pt x="7166" y="45374"/>
                  <a:pt x="10950" y="43499"/>
                </a:cubicBezTo>
                <a:lnTo>
                  <a:pt x="23574" y="37270"/>
                </a:lnTo>
                <a:cubicBezTo>
                  <a:pt x="23809" y="35562"/>
                  <a:pt x="24144" y="33888"/>
                  <a:pt x="24579" y="32180"/>
                </a:cubicBezTo>
                <a:cubicBezTo>
                  <a:pt x="25048" y="30473"/>
                  <a:pt x="25584" y="28832"/>
                  <a:pt x="26253" y="27258"/>
                </a:cubicBezTo>
                <a:lnTo>
                  <a:pt x="18451" y="15571"/>
                </a:lnTo>
                <a:cubicBezTo>
                  <a:pt x="16107" y="12055"/>
                  <a:pt x="16576" y="7400"/>
                  <a:pt x="19556" y="4420"/>
                </a:cubicBezTo>
                <a:lnTo>
                  <a:pt x="25985" y="-2009"/>
                </a:lnTo>
                <a:cubicBezTo>
                  <a:pt x="28966" y="-4989"/>
                  <a:pt x="33620" y="-5458"/>
                  <a:pt x="37136" y="-3114"/>
                </a:cubicBezTo>
                <a:lnTo>
                  <a:pt x="48857" y="4688"/>
                </a:lnTo>
                <a:cubicBezTo>
                  <a:pt x="52038" y="3382"/>
                  <a:pt x="55420" y="2445"/>
                  <a:pt x="58869" y="1976"/>
                </a:cubicBezTo>
                <a:lnTo>
                  <a:pt x="65097" y="-10615"/>
                </a:lnTo>
                <a:cubicBezTo>
                  <a:pt x="66973" y="-14399"/>
                  <a:pt x="71225" y="-16308"/>
                  <a:pt x="75311" y="-15236"/>
                </a:cubicBezTo>
                <a:close/>
                <a:moveTo>
                  <a:pt x="64428" y="28129"/>
                </a:moveTo>
                <a:cubicBezTo>
                  <a:pt x="56296" y="28129"/>
                  <a:pt x="49694" y="34731"/>
                  <a:pt x="49694" y="42863"/>
                </a:cubicBezTo>
                <a:cubicBezTo>
                  <a:pt x="49694" y="50994"/>
                  <a:pt x="56296" y="57596"/>
                  <a:pt x="64428" y="57596"/>
                </a:cubicBezTo>
                <a:cubicBezTo>
                  <a:pt x="72560" y="57596"/>
                  <a:pt x="79162" y="50994"/>
                  <a:pt x="79162" y="42863"/>
                </a:cubicBezTo>
                <a:cubicBezTo>
                  <a:pt x="79162" y="34731"/>
                  <a:pt x="72560" y="28129"/>
                  <a:pt x="64428" y="28129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7" name="Text 55"/>
          <p:cNvSpPr/>
          <p:nvPr/>
        </p:nvSpPr>
        <p:spPr>
          <a:xfrm>
            <a:off x="4622750" y="3152775"/>
            <a:ext cx="3248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MLOps Tools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4403675" y="353377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9" name="Shape 57"/>
          <p:cNvSpPr/>
          <p:nvPr/>
        </p:nvSpPr>
        <p:spPr>
          <a:xfrm>
            <a:off x="4508450" y="37052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85725" y="0"/>
                </a:moveTo>
                <a:lnTo>
                  <a:pt x="38100" y="0"/>
                </a:lnTo>
                <a:cubicBezTo>
                  <a:pt x="32831" y="0"/>
                  <a:pt x="28575" y="4256"/>
                  <a:pt x="28575" y="9525"/>
                </a:cubicBezTo>
                <a:cubicBezTo>
                  <a:pt x="28575" y="14794"/>
                  <a:pt x="32831" y="19050"/>
                  <a:pt x="38100" y="19050"/>
                </a:cubicBezTo>
                <a:lnTo>
                  <a:pt x="38100" y="64145"/>
                </a:lnTo>
                <a:lnTo>
                  <a:pt x="2232" y="126891"/>
                </a:lnTo>
                <a:cubicBezTo>
                  <a:pt x="774" y="129480"/>
                  <a:pt x="0" y="132368"/>
                  <a:pt x="0" y="135344"/>
                </a:cubicBezTo>
                <a:cubicBezTo>
                  <a:pt x="0" y="144780"/>
                  <a:pt x="7620" y="152400"/>
                  <a:pt x="17056" y="152400"/>
                </a:cubicBezTo>
                <a:lnTo>
                  <a:pt x="116294" y="152400"/>
                </a:lnTo>
                <a:cubicBezTo>
                  <a:pt x="125700" y="152400"/>
                  <a:pt x="133350" y="144780"/>
                  <a:pt x="133350" y="135344"/>
                </a:cubicBezTo>
                <a:cubicBezTo>
                  <a:pt x="133350" y="132368"/>
                  <a:pt x="132576" y="129451"/>
                  <a:pt x="131118" y="126891"/>
                </a:cubicBezTo>
                <a:lnTo>
                  <a:pt x="95250" y="64145"/>
                </a:lnTo>
                <a:lnTo>
                  <a:pt x="95250" y="19050"/>
                </a:lnTo>
                <a:cubicBezTo>
                  <a:pt x="100519" y="19050"/>
                  <a:pt x="104775" y="14794"/>
                  <a:pt x="104775" y="9525"/>
                </a:cubicBezTo>
                <a:cubicBezTo>
                  <a:pt x="104775" y="4256"/>
                  <a:pt x="100519" y="0"/>
                  <a:pt x="95250" y="0"/>
                </a:cubicBezTo>
                <a:lnTo>
                  <a:pt x="85725" y="0"/>
                </a:lnTo>
                <a:close/>
                <a:moveTo>
                  <a:pt x="57150" y="64145"/>
                </a:moveTo>
                <a:lnTo>
                  <a:pt x="57150" y="19050"/>
                </a:lnTo>
                <a:lnTo>
                  <a:pt x="76200" y="19050"/>
                </a:lnTo>
                <a:lnTo>
                  <a:pt x="76200" y="64145"/>
                </a:lnTo>
                <a:cubicBezTo>
                  <a:pt x="76200" y="67449"/>
                  <a:pt x="77063" y="70723"/>
                  <a:pt x="78700" y="73610"/>
                </a:cubicBezTo>
                <a:lnTo>
                  <a:pt x="91083" y="95250"/>
                </a:lnTo>
                <a:lnTo>
                  <a:pt x="42267" y="95250"/>
                </a:lnTo>
                <a:lnTo>
                  <a:pt x="54650" y="73610"/>
                </a:lnTo>
                <a:cubicBezTo>
                  <a:pt x="56287" y="70723"/>
                  <a:pt x="57150" y="67479"/>
                  <a:pt x="57150" y="64145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0" name="Text 58"/>
          <p:cNvSpPr/>
          <p:nvPr/>
        </p:nvSpPr>
        <p:spPr>
          <a:xfrm>
            <a:off x="4784675" y="3609975"/>
            <a:ext cx="105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MLflow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4784675" y="3800475"/>
            <a:ext cx="1047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Tracking &amp; Registry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4403675" y="410527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3" name="Shape 61"/>
          <p:cNvSpPr/>
          <p:nvPr/>
        </p:nvSpPr>
        <p:spPr>
          <a:xfrm>
            <a:off x="4479875" y="42767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150" y="70336"/>
                </a:moveTo>
                <a:lnTo>
                  <a:pt x="84475" y="70336"/>
                </a:lnTo>
                <a:lnTo>
                  <a:pt x="84475" y="52655"/>
                </a:lnTo>
                <a:lnTo>
                  <a:pt x="104150" y="52655"/>
                </a:lnTo>
                <a:lnTo>
                  <a:pt x="104150" y="70336"/>
                </a:lnTo>
                <a:close/>
                <a:moveTo>
                  <a:pt x="104150" y="9525"/>
                </a:moveTo>
                <a:lnTo>
                  <a:pt x="84475" y="9525"/>
                </a:lnTo>
                <a:lnTo>
                  <a:pt x="84475" y="27593"/>
                </a:lnTo>
                <a:lnTo>
                  <a:pt x="104150" y="27593"/>
                </a:lnTo>
                <a:lnTo>
                  <a:pt x="104150" y="9525"/>
                </a:lnTo>
                <a:close/>
                <a:moveTo>
                  <a:pt x="127427" y="52626"/>
                </a:moveTo>
                <a:lnTo>
                  <a:pt x="107752" y="52626"/>
                </a:lnTo>
                <a:lnTo>
                  <a:pt x="107752" y="70306"/>
                </a:lnTo>
                <a:lnTo>
                  <a:pt x="127427" y="70306"/>
                </a:lnTo>
                <a:lnTo>
                  <a:pt x="127427" y="52626"/>
                </a:lnTo>
                <a:close/>
                <a:moveTo>
                  <a:pt x="80903" y="31165"/>
                </a:moveTo>
                <a:lnTo>
                  <a:pt x="61228" y="31165"/>
                </a:lnTo>
                <a:lnTo>
                  <a:pt x="61228" y="49054"/>
                </a:lnTo>
                <a:lnTo>
                  <a:pt x="80903" y="49054"/>
                </a:lnTo>
                <a:lnTo>
                  <a:pt x="80903" y="31165"/>
                </a:lnTo>
                <a:close/>
                <a:moveTo>
                  <a:pt x="104150" y="31165"/>
                </a:moveTo>
                <a:lnTo>
                  <a:pt x="84475" y="31165"/>
                </a:lnTo>
                <a:lnTo>
                  <a:pt x="84475" y="49054"/>
                </a:lnTo>
                <a:lnTo>
                  <a:pt x="104150" y="49054"/>
                </a:lnTo>
                <a:lnTo>
                  <a:pt x="104150" y="31165"/>
                </a:lnTo>
                <a:close/>
                <a:moveTo>
                  <a:pt x="186541" y="60930"/>
                </a:moveTo>
                <a:cubicBezTo>
                  <a:pt x="182255" y="58043"/>
                  <a:pt x="172373" y="57001"/>
                  <a:pt x="164783" y="58430"/>
                </a:cubicBezTo>
                <a:cubicBezTo>
                  <a:pt x="163800" y="51286"/>
                  <a:pt x="159812" y="45065"/>
                  <a:pt x="152549" y="39469"/>
                </a:cubicBezTo>
                <a:lnTo>
                  <a:pt x="148382" y="36701"/>
                </a:lnTo>
                <a:lnTo>
                  <a:pt x="145613" y="40868"/>
                </a:lnTo>
                <a:cubicBezTo>
                  <a:pt x="140137" y="49143"/>
                  <a:pt x="138648" y="62776"/>
                  <a:pt x="144512" y="71765"/>
                </a:cubicBezTo>
                <a:cubicBezTo>
                  <a:pt x="141923" y="73164"/>
                  <a:pt x="136833" y="75069"/>
                  <a:pt x="130106" y="74950"/>
                </a:cubicBezTo>
                <a:lnTo>
                  <a:pt x="714" y="74950"/>
                </a:lnTo>
                <a:cubicBezTo>
                  <a:pt x="-1875" y="90071"/>
                  <a:pt x="2441" y="109716"/>
                  <a:pt x="13811" y="123200"/>
                </a:cubicBezTo>
                <a:cubicBezTo>
                  <a:pt x="24854" y="136267"/>
                  <a:pt x="41404" y="142905"/>
                  <a:pt x="63044" y="142905"/>
                </a:cubicBezTo>
                <a:cubicBezTo>
                  <a:pt x="109895" y="142905"/>
                  <a:pt x="144572" y="121325"/>
                  <a:pt x="160794" y="82123"/>
                </a:cubicBezTo>
                <a:cubicBezTo>
                  <a:pt x="167164" y="82242"/>
                  <a:pt x="180915" y="82153"/>
                  <a:pt x="187970" y="68669"/>
                </a:cubicBezTo>
                <a:cubicBezTo>
                  <a:pt x="188416" y="67925"/>
                  <a:pt x="189934" y="64740"/>
                  <a:pt x="190500" y="63579"/>
                </a:cubicBezTo>
                <a:lnTo>
                  <a:pt x="186541" y="60930"/>
                </a:lnTo>
                <a:close/>
                <a:moveTo>
                  <a:pt x="34409" y="52626"/>
                </a:moveTo>
                <a:lnTo>
                  <a:pt x="14764" y="52626"/>
                </a:lnTo>
                <a:lnTo>
                  <a:pt x="14764" y="70306"/>
                </a:lnTo>
                <a:lnTo>
                  <a:pt x="34439" y="70306"/>
                </a:lnTo>
                <a:lnTo>
                  <a:pt x="34439" y="52626"/>
                </a:lnTo>
                <a:lnTo>
                  <a:pt x="34409" y="52626"/>
                </a:lnTo>
                <a:close/>
                <a:moveTo>
                  <a:pt x="57656" y="52626"/>
                </a:moveTo>
                <a:lnTo>
                  <a:pt x="37981" y="52626"/>
                </a:lnTo>
                <a:lnTo>
                  <a:pt x="37981" y="70306"/>
                </a:lnTo>
                <a:lnTo>
                  <a:pt x="57656" y="70306"/>
                </a:lnTo>
                <a:lnTo>
                  <a:pt x="57656" y="52626"/>
                </a:lnTo>
                <a:close/>
                <a:moveTo>
                  <a:pt x="80903" y="52626"/>
                </a:moveTo>
                <a:lnTo>
                  <a:pt x="61228" y="52626"/>
                </a:lnTo>
                <a:lnTo>
                  <a:pt x="61228" y="70306"/>
                </a:lnTo>
                <a:lnTo>
                  <a:pt x="80903" y="70306"/>
                </a:lnTo>
                <a:lnTo>
                  <a:pt x="80903" y="52626"/>
                </a:lnTo>
                <a:close/>
                <a:moveTo>
                  <a:pt x="57656" y="31165"/>
                </a:moveTo>
                <a:lnTo>
                  <a:pt x="37981" y="31165"/>
                </a:lnTo>
                <a:lnTo>
                  <a:pt x="37981" y="49054"/>
                </a:lnTo>
                <a:lnTo>
                  <a:pt x="57656" y="49054"/>
                </a:lnTo>
                <a:lnTo>
                  <a:pt x="57656" y="31165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4" name="Text 62"/>
          <p:cNvSpPr/>
          <p:nvPr/>
        </p:nvSpPr>
        <p:spPr>
          <a:xfrm>
            <a:off x="4784675" y="4181475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Docker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4784675" y="4371975"/>
            <a:ext cx="923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Conteneurisation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4403675" y="4676775"/>
            <a:ext cx="3381375" cy="495300"/>
          </a:xfrm>
          <a:custGeom>
            <a:avLst/>
            <a:gdLst/>
            <a:ahLst/>
            <a:cxnLst/>
            <a:rect l="l" t="t" r="r" b="b"/>
            <a:pathLst>
              <a:path w="3381375" h="4953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19098"/>
                </a:lnTo>
                <a:cubicBezTo>
                  <a:pt x="3381375" y="461183"/>
                  <a:pt x="3347258" y="495300"/>
                  <a:pt x="33051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7" name="Shape 65"/>
          <p:cNvSpPr/>
          <p:nvPr/>
        </p:nvSpPr>
        <p:spPr>
          <a:xfrm>
            <a:off x="4508450" y="48482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0850" y="70277"/>
                </a:moveTo>
                <a:lnTo>
                  <a:pt x="72628" y="12055"/>
                </a:lnTo>
                <a:cubicBezTo>
                  <a:pt x="71021" y="10418"/>
                  <a:pt x="68818" y="9525"/>
                  <a:pt x="66556" y="9525"/>
                </a:cubicBezTo>
                <a:cubicBezTo>
                  <a:pt x="64294" y="9525"/>
                  <a:pt x="62091" y="10418"/>
                  <a:pt x="60484" y="12025"/>
                </a:cubicBezTo>
                <a:lnTo>
                  <a:pt x="48369" y="24110"/>
                </a:lnTo>
                <a:lnTo>
                  <a:pt x="63698" y="39439"/>
                </a:lnTo>
                <a:cubicBezTo>
                  <a:pt x="71765" y="36731"/>
                  <a:pt x="79385" y="44440"/>
                  <a:pt x="76617" y="52447"/>
                </a:cubicBezTo>
                <a:lnTo>
                  <a:pt x="91410" y="67241"/>
                </a:lnTo>
                <a:cubicBezTo>
                  <a:pt x="101590" y="63728"/>
                  <a:pt x="109627" y="76468"/>
                  <a:pt x="101977" y="84118"/>
                </a:cubicBezTo>
                <a:cubicBezTo>
                  <a:pt x="94089" y="92006"/>
                  <a:pt x="81082" y="83254"/>
                  <a:pt x="85308" y="73015"/>
                </a:cubicBezTo>
                <a:lnTo>
                  <a:pt x="71527" y="59234"/>
                </a:lnTo>
                <a:lnTo>
                  <a:pt x="71527" y="95518"/>
                </a:lnTo>
                <a:cubicBezTo>
                  <a:pt x="79057" y="99239"/>
                  <a:pt x="78165" y="107960"/>
                  <a:pt x="74235" y="111889"/>
                </a:cubicBezTo>
                <a:cubicBezTo>
                  <a:pt x="72330" y="113794"/>
                  <a:pt x="69711" y="114895"/>
                  <a:pt x="67002" y="114895"/>
                </a:cubicBezTo>
                <a:cubicBezTo>
                  <a:pt x="64294" y="114895"/>
                  <a:pt x="61704" y="113824"/>
                  <a:pt x="59769" y="111889"/>
                </a:cubicBezTo>
                <a:cubicBezTo>
                  <a:pt x="54531" y="106650"/>
                  <a:pt x="56465" y="97929"/>
                  <a:pt x="63103" y="95220"/>
                </a:cubicBezTo>
                <a:lnTo>
                  <a:pt x="63103" y="58609"/>
                </a:lnTo>
                <a:cubicBezTo>
                  <a:pt x="56912" y="56078"/>
                  <a:pt x="55781" y="49470"/>
                  <a:pt x="57567" y="45214"/>
                </a:cubicBezTo>
                <a:lnTo>
                  <a:pt x="42446" y="30063"/>
                </a:lnTo>
                <a:lnTo>
                  <a:pt x="2530" y="69979"/>
                </a:lnTo>
                <a:cubicBezTo>
                  <a:pt x="893" y="71616"/>
                  <a:pt x="0" y="73789"/>
                  <a:pt x="0" y="76051"/>
                </a:cubicBezTo>
                <a:cubicBezTo>
                  <a:pt x="0" y="78313"/>
                  <a:pt x="893" y="80516"/>
                  <a:pt x="2530" y="82123"/>
                </a:cubicBezTo>
                <a:lnTo>
                  <a:pt x="60752" y="140375"/>
                </a:lnTo>
                <a:cubicBezTo>
                  <a:pt x="62359" y="141982"/>
                  <a:pt x="64532" y="142875"/>
                  <a:pt x="66824" y="142875"/>
                </a:cubicBezTo>
                <a:cubicBezTo>
                  <a:pt x="69116" y="142875"/>
                  <a:pt x="71289" y="141982"/>
                  <a:pt x="72896" y="140375"/>
                </a:cubicBezTo>
                <a:lnTo>
                  <a:pt x="130850" y="82421"/>
                </a:lnTo>
                <a:cubicBezTo>
                  <a:pt x="132457" y="80814"/>
                  <a:pt x="133350" y="78611"/>
                  <a:pt x="133350" y="76349"/>
                </a:cubicBezTo>
                <a:cubicBezTo>
                  <a:pt x="133350" y="74087"/>
                  <a:pt x="132457" y="71884"/>
                  <a:pt x="130850" y="70277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8" name="Text 66"/>
          <p:cNvSpPr/>
          <p:nvPr/>
        </p:nvSpPr>
        <p:spPr>
          <a:xfrm>
            <a:off x="4784675" y="4752975"/>
            <a:ext cx="838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Git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4784675" y="4943475"/>
            <a:ext cx="828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Versionnement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107263" y="2995613"/>
            <a:ext cx="3695700" cy="3476625"/>
          </a:xfrm>
          <a:custGeom>
            <a:avLst/>
            <a:gdLst/>
            <a:ahLst/>
            <a:cxnLst/>
            <a:rect l="l" t="t" r="r" b="b"/>
            <a:pathLst>
              <a:path w="3695700" h="3476625">
                <a:moveTo>
                  <a:pt x="114311" y="0"/>
                </a:moveTo>
                <a:lnTo>
                  <a:pt x="3581389" y="0"/>
                </a:lnTo>
                <a:cubicBezTo>
                  <a:pt x="3644521" y="0"/>
                  <a:pt x="3695700" y="51179"/>
                  <a:pt x="3695700" y="114311"/>
                </a:cubicBezTo>
                <a:lnTo>
                  <a:pt x="3695700" y="3362314"/>
                </a:lnTo>
                <a:cubicBezTo>
                  <a:pt x="3695700" y="3425446"/>
                  <a:pt x="3644521" y="3476625"/>
                  <a:pt x="3581389" y="3476625"/>
                </a:cubicBezTo>
                <a:lnTo>
                  <a:pt x="114311" y="3476625"/>
                </a:lnTo>
                <a:cubicBezTo>
                  <a:pt x="51179" y="3476625"/>
                  <a:pt x="0" y="3425446"/>
                  <a:pt x="0" y="3362314"/>
                </a:cubicBezTo>
                <a:lnTo>
                  <a:pt x="0" y="114311"/>
                </a:lnTo>
                <a:cubicBezTo>
                  <a:pt x="0" y="51179"/>
                  <a:pt x="51179" y="0"/>
                  <a:pt x="11431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1" name="Shape 69"/>
          <p:cNvSpPr/>
          <p:nvPr/>
        </p:nvSpPr>
        <p:spPr>
          <a:xfrm>
            <a:off x="8288238" y="32004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77856" y="1741"/>
                </a:moveTo>
                <a:cubicBezTo>
                  <a:pt x="82845" y="-569"/>
                  <a:pt x="88605" y="-569"/>
                  <a:pt x="93594" y="1741"/>
                </a:cubicBezTo>
                <a:lnTo>
                  <a:pt x="166795" y="35562"/>
                </a:lnTo>
                <a:cubicBezTo>
                  <a:pt x="169642" y="36868"/>
                  <a:pt x="171450" y="39715"/>
                  <a:pt x="171450" y="42863"/>
                </a:cubicBezTo>
                <a:cubicBezTo>
                  <a:pt x="171450" y="46010"/>
                  <a:pt x="169642" y="48857"/>
                  <a:pt x="166795" y="50163"/>
                </a:cubicBezTo>
                <a:lnTo>
                  <a:pt x="93594" y="83984"/>
                </a:lnTo>
                <a:cubicBezTo>
                  <a:pt x="88605" y="86294"/>
                  <a:pt x="82845" y="86294"/>
                  <a:pt x="77856" y="83984"/>
                </a:cubicBezTo>
                <a:lnTo>
                  <a:pt x="4655" y="50163"/>
                </a:lnTo>
                <a:cubicBezTo>
                  <a:pt x="1808" y="48823"/>
                  <a:pt x="0" y="45977"/>
                  <a:pt x="0" y="42863"/>
                </a:cubicBezTo>
                <a:cubicBezTo>
                  <a:pt x="0" y="39748"/>
                  <a:pt x="1808" y="36868"/>
                  <a:pt x="4655" y="35562"/>
                </a:cubicBezTo>
                <a:lnTo>
                  <a:pt x="77856" y="1741"/>
                </a:lnTo>
                <a:close/>
                <a:moveTo>
                  <a:pt x="16107" y="73134"/>
                </a:moveTo>
                <a:lnTo>
                  <a:pt x="71125" y="98550"/>
                </a:lnTo>
                <a:cubicBezTo>
                  <a:pt x="80401" y="102837"/>
                  <a:pt x="91083" y="102837"/>
                  <a:pt x="100359" y="98550"/>
                </a:cubicBezTo>
                <a:lnTo>
                  <a:pt x="155377" y="73134"/>
                </a:lnTo>
                <a:lnTo>
                  <a:pt x="166795" y="78425"/>
                </a:lnTo>
                <a:cubicBezTo>
                  <a:pt x="169642" y="79731"/>
                  <a:pt x="171450" y="82577"/>
                  <a:pt x="171450" y="85725"/>
                </a:cubicBezTo>
                <a:cubicBezTo>
                  <a:pt x="171450" y="88873"/>
                  <a:pt x="169642" y="91719"/>
                  <a:pt x="166795" y="93025"/>
                </a:cubicBezTo>
                <a:lnTo>
                  <a:pt x="93594" y="126846"/>
                </a:lnTo>
                <a:cubicBezTo>
                  <a:pt x="88605" y="129157"/>
                  <a:pt x="82845" y="129157"/>
                  <a:pt x="77856" y="126846"/>
                </a:cubicBezTo>
                <a:lnTo>
                  <a:pt x="4655" y="93025"/>
                </a:lnTo>
                <a:cubicBezTo>
                  <a:pt x="1808" y="91686"/>
                  <a:pt x="0" y="88839"/>
                  <a:pt x="0" y="85725"/>
                </a:cubicBezTo>
                <a:cubicBezTo>
                  <a:pt x="0" y="82611"/>
                  <a:pt x="1808" y="79731"/>
                  <a:pt x="4655" y="78425"/>
                </a:cubicBezTo>
                <a:lnTo>
                  <a:pt x="16073" y="73134"/>
                </a:lnTo>
                <a:close/>
                <a:moveTo>
                  <a:pt x="4655" y="121287"/>
                </a:moveTo>
                <a:lnTo>
                  <a:pt x="16073" y="115997"/>
                </a:lnTo>
                <a:lnTo>
                  <a:pt x="71091" y="141413"/>
                </a:lnTo>
                <a:cubicBezTo>
                  <a:pt x="80367" y="145699"/>
                  <a:pt x="91049" y="145699"/>
                  <a:pt x="100325" y="141413"/>
                </a:cubicBezTo>
                <a:lnTo>
                  <a:pt x="155343" y="115997"/>
                </a:lnTo>
                <a:lnTo>
                  <a:pt x="166762" y="121287"/>
                </a:lnTo>
                <a:cubicBezTo>
                  <a:pt x="169608" y="122593"/>
                  <a:pt x="171417" y="125440"/>
                  <a:pt x="171417" y="128588"/>
                </a:cubicBezTo>
                <a:cubicBezTo>
                  <a:pt x="171417" y="131735"/>
                  <a:pt x="169608" y="134582"/>
                  <a:pt x="166762" y="135888"/>
                </a:cubicBezTo>
                <a:lnTo>
                  <a:pt x="93561" y="169709"/>
                </a:lnTo>
                <a:cubicBezTo>
                  <a:pt x="88571" y="172019"/>
                  <a:pt x="82812" y="172019"/>
                  <a:pt x="77822" y="169709"/>
                </a:cubicBezTo>
                <a:lnTo>
                  <a:pt x="4655" y="135888"/>
                </a:lnTo>
                <a:cubicBezTo>
                  <a:pt x="1808" y="134548"/>
                  <a:pt x="0" y="131702"/>
                  <a:pt x="0" y="128588"/>
                </a:cubicBezTo>
                <a:cubicBezTo>
                  <a:pt x="0" y="125473"/>
                  <a:pt x="1808" y="122593"/>
                  <a:pt x="4655" y="121287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2" name="Text 70"/>
          <p:cNvSpPr/>
          <p:nvPr/>
        </p:nvSpPr>
        <p:spPr>
          <a:xfrm>
            <a:off x="8483501" y="3152775"/>
            <a:ext cx="3248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Architecture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8264426" y="353377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4" name="Shape 72"/>
          <p:cNvSpPr/>
          <p:nvPr/>
        </p:nvSpPr>
        <p:spPr>
          <a:xfrm>
            <a:off x="8340626" y="36099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5" name="Text 73"/>
          <p:cNvSpPr/>
          <p:nvPr/>
        </p:nvSpPr>
        <p:spPr>
          <a:xfrm>
            <a:off x="8312051" y="36099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8645426" y="3629025"/>
            <a:ext cx="1647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Prétraitement des données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8264426" y="399097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8" name="Shape 76"/>
          <p:cNvSpPr/>
          <p:nvPr/>
        </p:nvSpPr>
        <p:spPr>
          <a:xfrm>
            <a:off x="8340626" y="40671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9" name="Text 77"/>
          <p:cNvSpPr/>
          <p:nvPr/>
        </p:nvSpPr>
        <p:spPr>
          <a:xfrm>
            <a:off x="8312051" y="40671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8645426" y="4086225"/>
            <a:ext cx="1628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Entraînement des modèles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8264426" y="444817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2" name="Shape 80"/>
          <p:cNvSpPr/>
          <p:nvPr/>
        </p:nvSpPr>
        <p:spPr>
          <a:xfrm>
            <a:off x="8340626" y="4524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3" name="Text 81"/>
          <p:cNvSpPr/>
          <p:nvPr/>
        </p:nvSpPr>
        <p:spPr>
          <a:xfrm>
            <a:off x="8312051" y="45243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8645426" y="4543425"/>
            <a:ext cx="76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FastAPI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8264426" y="490537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6" name="Shape 84"/>
          <p:cNvSpPr/>
          <p:nvPr/>
        </p:nvSpPr>
        <p:spPr>
          <a:xfrm>
            <a:off x="8340626" y="49815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7" name="Text 85"/>
          <p:cNvSpPr/>
          <p:nvPr/>
        </p:nvSpPr>
        <p:spPr>
          <a:xfrm>
            <a:off x="8312051" y="49815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88" name="Text 86"/>
          <p:cNvSpPr/>
          <p:nvPr/>
        </p:nvSpPr>
        <p:spPr>
          <a:xfrm>
            <a:off x="8645426" y="5000625"/>
            <a:ext cx="1152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Interface Streamlit</a:t>
            </a:r>
            <a:endParaRPr lang="en-US" sz="1600" dirty="0"/>
          </a:p>
        </p:txBody>
      </p:sp>
      <p:sp>
        <p:nvSpPr>
          <p:cNvPr id="89" name="Text 23">
            <a:extLst>
              <a:ext uri="{FF2B5EF4-FFF2-40B4-BE49-F238E27FC236}">
                <a16:creationId xmlns:a16="http://schemas.microsoft.com/office/drawing/2014/main" id="{5D316F97-2F19-9E75-BEE8-015BE326D081}"/>
              </a:ext>
            </a:extLst>
          </p:cNvPr>
          <p:cNvSpPr/>
          <p:nvPr/>
        </p:nvSpPr>
        <p:spPr>
          <a:xfrm>
            <a:off x="11806238" y="6400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200" b="1" dirty="0">
                <a:solidFill>
                  <a:srgbClr val="00B050"/>
                </a:solidFill>
                <a:latin typeface="Liter" pitchFamily="34" charset="0"/>
              </a:rPr>
              <a:t>4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TECHNOLOGIES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Python &amp; Data Science Libraries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23963"/>
            <a:ext cx="5610225" cy="3019425"/>
          </a:xfrm>
          <a:custGeom>
            <a:avLst/>
            <a:gdLst/>
            <a:ahLst/>
            <a:cxnLst/>
            <a:rect l="l" t="t" r="r" b="b"/>
            <a:pathLst>
              <a:path w="5610225" h="3019425">
                <a:moveTo>
                  <a:pt x="114285" y="0"/>
                </a:moveTo>
                <a:lnTo>
                  <a:pt x="5495940" y="0"/>
                </a:lnTo>
                <a:cubicBezTo>
                  <a:pt x="5559058" y="0"/>
                  <a:pt x="5610225" y="51167"/>
                  <a:pt x="5610225" y="114285"/>
                </a:cubicBezTo>
                <a:lnTo>
                  <a:pt x="5610225" y="2905140"/>
                </a:lnTo>
                <a:cubicBezTo>
                  <a:pt x="5610225" y="2968258"/>
                  <a:pt x="5559058" y="3019425"/>
                  <a:pt x="5495940" y="3019425"/>
                </a:cubicBezTo>
                <a:lnTo>
                  <a:pt x="114285" y="3019425"/>
                </a:lnTo>
                <a:cubicBezTo>
                  <a:pt x="51167" y="3019425"/>
                  <a:pt x="0" y="2968258"/>
                  <a:pt x="0" y="2905140"/>
                </a:cubicBezTo>
                <a:lnTo>
                  <a:pt x="0" y="114285"/>
                </a:lnTo>
                <a:cubicBezTo>
                  <a:pt x="0" y="51167"/>
                  <a:pt x="51167" y="0"/>
                  <a:pt x="114285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581025" y="14192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725091" y="154305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45455" y="111900"/>
                </a:moveTo>
                <a:cubicBezTo>
                  <a:pt x="241157" y="94655"/>
                  <a:pt x="233009" y="81651"/>
                  <a:pt x="215652" y="81651"/>
                </a:cubicBezTo>
                <a:lnTo>
                  <a:pt x="193272" y="81651"/>
                </a:lnTo>
                <a:lnTo>
                  <a:pt x="193272" y="108105"/>
                </a:lnTo>
                <a:cubicBezTo>
                  <a:pt x="193272" y="128643"/>
                  <a:pt x="175859" y="145945"/>
                  <a:pt x="155990" y="145945"/>
                </a:cubicBezTo>
                <a:lnTo>
                  <a:pt x="96385" y="145945"/>
                </a:lnTo>
                <a:cubicBezTo>
                  <a:pt x="80088" y="145945"/>
                  <a:pt x="66582" y="159897"/>
                  <a:pt x="66582" y="176250"/>
                </a:cubicBezTo>
                <a:lnTo>
                  <a:pt x="66582" y="233065"/>
                </a:lnTo>
                <a:cubicBezTo>
                  <a:pt x="66582" y="249250"/>
                  <a:pt x="80646" y="258738"/>
                  <a:pt x="96385" y="263370"/>
                </a:cubicBezTo>
                <a:cubicBezTo>
                  <a:pt x="115249" y="268895"/>
                  <a:pt x="133387" y="269900"/>
                  <a:pt x="155990" y="263370"/>
                </a:cubicBezTo>
                <a:cubicBezTo>
                  <a:pt x="171004" y="259017"/>
                  <a:pt x="185793" y="250254"/>
                  <a:pt x="185793" y="233065"/>
                </a:cubicBezTo>
                <a:lnTo>
                  <a:pt x="185793" y="210350"/>
                </a:lnTo>
                <a:lnTo>
                  <a:pt x="126243" y="210350"/>
                </a:lnTo>
                <a:lnTo>
                  <a:pt x="126243" y="202760"/>
                </a:lnTo>
                <a:lnTo>
                  <a:pt x="215652" y="202760"/>
                </a:lnTo>
                <a:cubicBezTo>
                  <a:pt x="233009" y="202760"/>
                  <a:pt x="239427" y="190649"/>
                  <a:pt x="245455" y="172510"/>
                </a:cubicBezTo>
                <a:cubicBezTo>
                  <a:pt x="251706" y="153814"/>
                  <a:pt x="251427" y="135843"/>
                  <a:pt x="245455" y="111900"/>
                </a:cubicBezTo>
                <a:close/>
                <a:moveTo>
                  <a:pt x="159730" y="248190"/>
                </a:moveTo>
                <a:cubicBezTo>
                  <a:pt x="155482" y="248487"/>
                  <a:pt x="151423" y="246390"/>
                  <a:pt x="149209" y="242753"/>
                </a:cubicBezTo>
                <a:cubicBezTo>
                  <a:pt x="146994" y="239116"/>
                  <a:pt x="146994" y="234548"/>
                  <a:pt x="149209" y="230911"/>
                </a:cubicBezTo>
                <a:cubicBezTo>
                  <a:pt x="151423" y="227274"/>
                  <a:pt x="155482" y="225177"/>
                  <a:pt x="159730" y="225475"/>
                </a:cubicBezTo>
                <a:cubicBezTo>
                  <a:pt x="163977" y="225177"/>
                  <a:pt x="168036" y="227274"/>
                  <a:pt x="170251" y="230911"/>
                </a:cubicBezTo>
                <a:cubicBezTo>
                  <a:pt x="172465" y="234548"/>
                  <a:pt x="172465" y="239116"/>
                  <a:pt x="170251" y="242753"/>
                </a:cubicBezTo>
                <a:cubicBezTo>
                  <a:pt x="168036" y="246390"/>
                  <a:pt x="163977" y="248487"/>
                  <a:pt x="159730" y="248190"/>
                </a:cubicBezTo>
                <a:close/>
                <a:moveTo>
                  <a:pt x="93650" y="138466"/>
                </a:moveTo>
                <a:lnTo>
                  <a:pt x="153256" y="138466"/>
                </a:lnTo>
                <a:cubicBezTo>
                  <a:pt x="169831" y="138466"/>
                  <a:pt x="183059" y="124792"/>
                  <a:pt x="183059" y="108161"/>
                </a:cubicBezTo>
                <a:lnTo>
                  <a:pt x="183059" y="51290"/>
                </a:lnTo>
                <a:cubicBezTo>
                  <a:pt x="183059" y="35105"/>
                  <a:pt x="169441" y="22994"/>
                  <a:pt x="153256" y="20259"/>
                </a:cubicBezTo>
                <a:cubicBezTo>
                  <a:pt x="133276" y="16966"/>
                  <a:pt x="111565" y="17134"/>
                  <a:pt x="93650" y="20315"/>
                </a:cubicBezTo>
                <a:cubicBezTo>
                  <a:pt x="68424" y="24780"/>
                  <a:pt x="63847" y="34100"/>
                  <a:pt x="63847" y="51346"/>
                </a:cubicBezTo>
                <a:lnTo>
                  <a:pt x="63847" y="74061"/>
                </a:lnTo>
                <a:lnTo>
                  <a:pt x="123509" y="74061"/>
                </a:lnTo>
                <a:lnTo>
                  <a:pt x="123509" y="81651"/>
                </a:lnTo>
                <a:lnTo>
                  <a:pt x="41467" y="81651"/>
                </a:lnTo>
                <a:cubicBezTo>
                  <a:pt x="24110" y="81651"/>
                  <a:pt x="8930" y="92087"/>
                  <a:pt x="4186" y="111900"/>
                </a:cubicBezTo>
                <a:cubicBezTo>
                  <a:pt x="-1284" y="134615"/>
                  <a:pt x="-1507" y="148791"/>
                  <a:pt x="4186" y="172510"/>
                </a:cubicBezTo>
                <a:cubicBezTo>
                  <a:pt x="8427" y="190147"/>
                  <a:pt x="18529" y="202760"/>
                  <a:pt x="35886" y="202760"/>
                </a:cubicBezTo>
                <a:lnTo>
                  <a:pt x="56369" y="202760"/>
                </a:lnTo>
                <a:lnTo>
                  <a:pt x="56369" y="175524"/>
                </a:lnTo>
                <a:cubicBezTo>
                  <a:pt x="56369" y="155823"/>
                  <a:pt x="73391" y="138466"/>
                  <a:pt x="93650" y="138466"/>
                </a:cubicBezTo>
                <a:close/>
                <a:moveTo>
                  <a:pt x="89967" y="36109"/>
                </a:moveTo>
                <a:cubicBezTo>
                  <a:pt x="96250" y="36109"/>
                  <a:pt x="101352" y="41211"/>
                  <a:pt x="101352" y="47495"/>
                </a:cubicBezTo>
                <a:cubicBezTo>
                  <a:pt x="101352" y="53779"/>
                  <a:pt x="96250" y="58880"/>
                  <a:pt x="89967" y="58880"/>
                </a:cubicBezTo>
                <a:cubicBezTo>
                  <a:pt x="83683" y="58880"/>
                  <a:pt x="78581" y="53779"/>
                  <a:pt x="78581" y="47495"/>
                </a:cubicBezTo>
                <a:cubicBezTo>
                  <a:pt x="78581" y="41211"/>
                  <a:pt x="83683" y="36109"/>
                  <a:pt x="89967" y="36109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Text 5"/>
          <p:cNvSpPr/>
          <p:nvPr/>
        </p:nvSpPr>
        <p:spPr>
          <a:xfrm>
            <a:off x="1266825" y="1438275"/>
            <a:ext cx="1590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Pandas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66825" y="1743075"/>
            <a:ext cx="1543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Manipulation de données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105025"/>
            <a:ext cx="52959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Bibliothèque essentielle pour la manipulation et l'analyse de données tabulaires. Utilisée pour le nettoyage, la transformation et l'exploration des données.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1025" y="2905125"/>
            <a:ext cx="2571750" cy="533400"/>
          </a:xfrm>
          <a:custGeom>
            <a:avLst/>
            <a:gdLst/>
            <a:ahLst/>
            <a:cxnLst/>
            <a:rect l="l" t="t" r="r" b="b"/>
            <a:pathLst>
              <a:path w="2571750" h="533400">
                <a:moveTo>
                  <a:pt x="76202" y="0"/>
                </a:moveTo>
                <a:lnTo>
                  <a:pt x="2495548" y="0"/>
                </a:lnTo>
                <a:cubicBezTo>
                  <a:pt x="2537633" y="0"/>
                  <a:pt x="2571750" y="34117"/>
                  <a:pt x="2571750" y="76202"/>
                </a:cubicBezTo>
                <a:lnTo>
                  <a:pt x="2571750" y="457198"/>
                </a:lnTo>
                <a:cubicBezTo>
                  <a:pt x="2571750" y="499283"/>
                  <a:pt x="2537633" y="533400"/>
                  <a:pt x="24955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Text 9"/>
          <p:cNvSpPr/>
          <p:nvPr/>
        </p:nvSpPr>
        <p:spPr>
          <a:xfrm>
            <a:off x="657225" y="298132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DataFrame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57225" y="3171825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Structures 2D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228975" y="2905125"/>
            <a:ext cx="2571750" cy="533400"/>
          </a:xfrm>
          <a:custGeom>
            <a:avLst/>
            <a:gdLst/>
            <a:ahLst/>
            <a:cxnLst/>
            <a:rect l="l" t="t" r="r" b="b"/>
            <a:pathLst>
              <a:path w="2571750" h="533400">
                <a:moveTo>
                  <a:pt x="76202" y="0"/>
                </a:moveTo>
                <a:lnTo>
                  <a:pt x="2495548" y="0"/>
                </a:lnTo>
                <a:cubicBezTo>
                  <a:pt x="2537633" y="0"/>
                  <a:pt x="2571750" y="34117"/>
                  <a:pt x="2571750" y="76202"/>
                </a:cubicBezTo>
                <a:lnTo>
                  <a:pt x="2571750" y="457198"/>
                </a:lnTo>
                <a:cubicBezTo>
                  <a:pt x="2571750" y="499283"/>
                  <a:pt x="2537633" y="533400"/>
                  <a:pt x="24955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Text 12"/>
          <p:cNvSpPr/>
          <p:nvPr/>
        </p:nvSpPr>
        <p:spPr>
          <a:xfrm>
            <a:off x="3305175" y="298132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read_csv()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305175" y="3171825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Import données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1025" y="3514725"/>
            <a:ext cx="2571750" cy="533400"/>
          </a:xfrm>
          <a:custGeom>
            <a:avLst/>
            <a:gdLst/>
            <a:ahLst/>
            <a:cxnLst/>
            <a:rect l="l" t="t" r="r" b="b"/>
            <a:pathLst>
              <a:path w="2571750" h="533400">
                <a:moveTo>
                  <a:pt x="76202" y="0"/>
                </a:moveTo>
                <a:lnTo>
                  <a:pt x="2495548" y="0"/>
                </a:lnTo>
                <a:cubicBezTo>
                  <a:pt x="2537633" y="0"/>
                  <a:pt x="2571750" y="34117"/>
                  <a:pt x="2571750" y="76202"/>
                </a:cubicBezTo>
                <a:lnTo>
                  <a:pt x="2571750" y="457198"/>
                </a:lnTo>
                <a:cubicBezTo>
                  <a:pt x="2571750" y="499283"/>
                  <a:pt x="2537633" y="533400"/>
                  <a:pt x="24955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7" name="Text 15"/>
          <p:cNvSpPr/>
          <p:nvPr/>
        </p:nvSpPr>
        <p:spPr>
          <a:xfrm>
            <a:off x="657225" y="359092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groupby()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57225" y="3781425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Agrégation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228975" y="3514725"/>
            <a:ext cx="2571750" cy="533400"/>
          </a:xfrm>
          <a:custGeom>
            <a:avLst/>
            <a:gdLst/>
            <a:ahLst/>
            <a:cxnLst/>
            <a:rect l="l" t="t" r="r" b="b"/>
            <a:pathLst>
              <a:path w="2571750" h="533400">
                <a:moveTo>
                  <a:pt x="76202" y="0"/>
                </a:moveTo>
                <a:lnTo>
                  <a:pt x="2495548" y="0"/>
                </a:lnTo>
                <a:cubicBezTo>
                  <a:pt x="2537633" y="0"/>
                  <a:pt x="2571750" y="34117"/>
                  <a:pt x="2571750" y="76202"/>
                </a:cubicBezTo>
                <a:lnTo>
                  <a:pt x="2571750" y="457198"/>
                </a:lnTo>
                <a:cubicBezTo>
                  <a:pt x="2571750" y="499283"/>
                  <a:pt x="2537633" y="533400"/>
                  <a:pt x="24955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18"/>
          <p:cNvSpPr/>
          <p:nvPr/>
        </p:nvSpPr>
        <p:spPr>
          <a:xfrm>
            <a:off x="3305175" y="359092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merge()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305175" y="3781425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Jointures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5763" y="4405313"/>
            <a:ext cx="5610225" cy="1914525"/>
          </a:xfrm>
          <a:custGeom>
            <a:avLst/>
            <a:gdLst/>
            <a:ahLst/>
            <a:cxnLst/>
            <a:rect l="l" t="t" r="r" b="b"/>
            <a:pathLst>
              <a:path w="5610225" h="1914525">
                <a:moveTo>
                  <a:pt x="114297" y="0"/>
                </a:moveTo>
                <a:lnTo>
                  <a:pt x="5495928" y="0"/>
                </a:lnTo>
                <a:cubicBezTo>
                  <a:pt x="5559010" y="0"/>
                  <a:pt x="5610225" y="51215"/>
                  <a:pt x="5610225" y="114297"/>
                </a:cubicBezTo>
                <a:lnTo>
                  <a:pt x="5610225" y="1800228"/>
                </a:lnTo>
                <a:cubicBezTo>
                  <a:pt x="5610225" y="1863310"/>
                  <a:pt x="5559010" y="1914525"/>
                  <a:pt x="5495928" y="1914525"/>
                </a:cubicBezTo>
                <a:lnTo>
                  <a:pt x="114297" y="1914525"/>
                </a:lnTo>
                <a:cubicBezTo>
                  <a:pt x="51215" y="1914525"/>
                  <a:pt x="0" y="1863310"/>
                  <a:pt x="0" y="180022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3" name="Shape 21"/>
          <p:cNvSpPr/>
          <p:nvPr/>
        </p:nvSpPr>
        <p:spPr>
          <a:xfrm>
            <a:off x="581025" y="46005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Shape 22"/>
          <p:cNvSpPr/>
          <p:nvPr/>
        </p:nvSpPr>
        <p:spPr>
          <a:xfrm>
            <a:off x="742950" y="4724400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35719" y="0"/>
                </a:moveTo>
                <a:cubicBezTo>
                  <a:pt x="16018" y="0"/>
                  <a:pt x="0" y="16018"/>
                  <a:pt x="0" y="35719"/>
                </a:cubicBezTo>
                <a:lnTo>
                  <a:pt x="0" y="250031"/>
                </a:lnTo>
                <a:cubicBezTo>
                  <a:pt x="0" y="269732"/>
                  <a:pt x="16018" y="285750"/>
                  <a:pt x="35719" y="285750"/>
                </a:cubicBezTo>
                <a:lnTo>
                  <a:pt x="178594" y="285750"/>
                </a:lnTo>
                <a:cubicBezTo>
                  <a:pt x="198295" y="285750"/>
                  <a:pt x="214313" y="269732"/>
                  <a:pt x="214313" y="250031"/>
                </a:cubicBezTo>
                <a:lnTo>
                  <a:pt x="214313" y="35719"/>
                </a:lnTo>
                <a:cubicBezTo>
                  <a:pt x="214313" y="16018"/>
                  <a:pt x="198295" y="0"/>
                  <a:pt x="178594" y="0"/>
                </a:cubicBezTo>
                <a:lnTo>
                  <a:pt x="35719" y="0"/>
                </a:lnTo>
                <a:close/>
                <a:moveTo>
                  <a:pt x="53578" y="35719"/>
                </a:moveTo>
                <a:lnTo>
                  <a:pt x="160734" y="35719"/>
                </a:lnTo>
                <a:cubicBezTo>
                  <a:pt x="170613" y="35719"/>
                  <a:pt x="178594" y="43700"/>
                  <a:pt x="178594" y="53578"/>
                </a:cubicBezTo>
                <a:lnTo>
                  <a:pt x="178594" y="71438"/>
                </a:lnTo>
                <a:cubicBezTo>
                  <a:pt x="178594" y="81316"/>
                  <a:pt x="170613" y="89297"/>
                  <a:pt x="160734" y="89297"/>
                </a:cubicBezTo>
                <a:lnTo>
                  <a:pt x="53578" y="89297"/>
                </a:lnTo>
                <a:cubicBezTo>
                  <a:pt x="43700" y="89297"/>
                  <a:pt x="35719" y="81316"/>
                  <a:pt x="35719" y="71438"/>
                </a:cubicBezTo>
                <a:lnTo>
                  <a:pt x="35719" y="53578"/>
                </a:lnTo>
                <a:cubicBezTo>
                  <a:pt x="35719" y="43700"/>
                  <a:pt x="43700" y="35719"/>
                  <a:pt x="53578" y="35719"/>
                </a:cubicBezTo>
                <a:close/>
                <a:moveTo>
                  <a:pt x="62508" y="129480"/>
                </a:moveTo>
                <a:cubicBezTo>
                  <a:pt x="62508" y="136873"/>
                  <a:pt x="56506" y="142875"/>
                  <a:pt x="49113" y="142875"/>
                </a:cubicBezTo>
                <a:cubicBezTo>
                  <a:pt x="41721" y="142875"/>
                  <a:pt x="35719" y="136873"/>
                  <a:pt x="35719" y="129480"/>
                </a:cubicBezTo>
                <a:cubicBezTo>
                  <a:pt x="35719" y="122088"/>
                  <a:pt x="41721" y="116086"/>
                  <a:pt x="49113" y="116086"/>
                </a:cubicBezTo>
                <a:cubicBezTo>
                  <a:pt x="56506" y="116086"/>
                  <a:pt x="62508" y="122088"/>
                  <a:pt x="62508" y="129480"/>
                </a:cubicBezTo>
                <a:close/>
                <a:moveTo>
                  <a:pt x="107156" y="142875"/>
                </a:moveTo>
                <a:cubicBezTo>
                  <a:pt x="99764" y="142875"/>
                  <a:pt x="93762" y="136873"/>
                  <a:pt x="93762" y="129480"/>
                </a:cubicBezTo>
                <a:cubicBezTo>
                  <a:pt x="93762" y="122088"/>
                  <a:pt x="99764" y="116086"/>
                  <a:pt x="107156" y="116086"/>
                </a:cubicBezTo>
                <a:cubicBezTo>
                  <a:pt x="114549" y="116086"/>
                  <a:pt x="120551" y="122088"/>
                  <a:pt x="120551" y="129480"/>
                </a:cubicBezTo>
                <a:cubicBezTo>
                  <a:pt x="120551" y="136873"/>
                  <a:pt x="114549" y="142875"/>
                  <a:pt x="107156" y="142875"/>
                </a:cubicBezTo>
                <a:close/>
                <a:moveTo>
                  <a:pt x="178594" y="129480"/>
                </a:moveTo>
                <a:cubicBezTo>
                  <a:pt x="178594" y="136873"/>
                  <a:pt x="172592" y="142875"/>
                  <a:pt x="165199" y="142875"/>
                </a:cubicBezTo>
                <a:cubicBezTo>
                  <a:pt x="157807" y="142875"/>
                  <a:pt x="151805" y="136873"/>
                  <a:pt x="151805" y="129480"/>
                </a:cubicBezTo>
                <a:cubicBezTo>
                  <a:pt x="151805" y="122088"/>
                  <a:pt x="157807" y="116086"/>
                  <a:pt x="165199" y="116086"/>
                </a:cubicBezTo>
                <a:cubicBezTo>
                  <a:pt x="172592" y="116086"/>
                  <a:pt x="178594" y="122088"/>
                  <a:pt x="178594" y="129480"/>
                </a:cubicBezTo>
                <a:close/>
                <a:moveTo>
                  <a:pt x="49113" y="196453"/>
                </a:moveTo>
                <a:cubicBezTo>
                  <a:pt x="41721" y="196453"/>
                  <a:pt x="35719" y="190451"/>
                  <a:pt x="35719" y="183059"/>
                </a:cubicBezTo>
                <a:cubicBezTo>
                  <a:pt x="35719" y="175666"/>
                  <a:pt x="41721" y="169664"/>
                  <a:pt x="49113" y="169664"/>
                </a:cubicBezTo>
                <a:cubicBezTo>
                  <a:pt x="56506" y="169664"/>
                  <a:pt x="62508" y="175666"/>
                  <a:pt x="62508" y="183059"/>
                </a:cubicBezTo>
                <a:cubicBezTo>
                  <a:pt x="62508" y="190451"/>
                  <a:pt x="56506" y="196453"/>
                  <a:pt x="49113" y="196453"/>
                </a:cubicBezTo>
                <a:close/>
                <a:moveTo>
                  <a:pt x="120551" y="183059"/>
                </a:moveTo>
                <a:cubicBezTo>
                  <a:pt x="120551" y="190451"/>
                  <a:pt x="114549" y="196453"/>
                  <a:pt x="107156" y="196453"/>
                </a:cubicBezTo>
                <a:cubicBezTo>
                  <a:pt x="99764" y="196453"/>
                  <a:pt x="93762" y="190451"/>
                  <a:pt x="93762" y="183059"/>
                </a:cubicBezTo>
                <a:cubicBezTo>
                  <a:pt x="93762" y="175666"/>
                  <a:pt x="99764" y="169664"/>
                  <a:pt x="107156" y="169664"/>
                </a:cubicBezTo>
                <a:cubicBezTo>
                  <a:pt x="114549" y="169664"/>
                  <a:pt x="120551" y="175666"/>
                  <a:pt x="120551" y="183059"/>
                </a:cubicBezTo>
                <a:close/>
                <a:moveTo>
                  <a:pt x="165199" y="196453"/>
                </a:moveTo>
                <a:cubicBezTo>
                  <a:pt x="157807" y="196453"/>
                  <a:pt x="151805" y="190451"/>
                  <a:pt x="151805" y="183059"/>
                </a:cubicBezTo>
                <a:cubicBezTo>
                  <a:pt x="151805" y="175666"/>
                  <a:pt x="157807" y="169664"/>
                  <a:pt x="165199" y="169664"/>
                </a:cubicBezTo>
                <a:cubicBezTo>
                  <a:pt x="172592" y="169664"/>
                  <a:pt x="178594" y="175666"/>
                  <a:pt x="178594" y="183059"/>
                </a:cubicBezTo>
                <a:cubicBezTo>
                  <a:pt x="178594" y="190451"/>
                  <a:pt x="172592" y="196453"/>
                  <a:pt x="165199" y="196453"/>
                </a:cubicBezTo>
                <a:close/>
                <a:moveTo>
                  <a:pt x="35719" y="236637"/>
                </a:moveTo>
                <a:cubicBezTo>
                  <a:pt x="35719" y="229214"/>
                  <a:pt x="41690" y="223242"/>
                  <a:pt x="49113" y="223242"/>
                </a:cubicBezTo>
                <a:lnTo>
                  <a:pt x="111621" y="223242"/>
                </a:lnTo>
                <a:cubicBezTo>
                  <a:pt x="119044" y="223242"/>
                  <a:pt x="125016" y="229214"/>
                  <a:pt x="125016" y="236637"/>
                </a:cubicBezTo>
                <a:cubicBezTo>
                  <a:pt x="125016" y="244060"/>
                  <a:pt x="119044" y="250031"/>
                  <a:pt x="111621" y="250031"/>
                </a:cubicBezTo>
                <a:lnTo>
                  <a:pt x="49113" y="250031"/>
                </a:lnTo>
                <a:cubicBezTo>
                  <a:pt x="41690" y="250031"/>
                  <a:pt x="35719" y="244060"/>
                  <a:pt x="35719" y="236637"/>
                </a:cubicBezTo>
                <a:close/>
                <a:moveTo>
                  <a:pt x="165199" y="223242"/>
                </a:moveTo>
                <a:cubicBezTo>
                  <a:pt x="172622" y="223242"/>
                  <a:pt x="178594" y="229214"/>
                  <a:pt x="178594" y="236637"/>
                </a:cubicBezTo>
                <a:cubicBezTo>
                  <a:pt x="178594" y="244060"/>
                  <a:pt x="172622" y="250031"/>
                  <a:pt x="165199" y="250031"/>
                </a:cubicBezTo>
                <a:cubicBezTo>
                  <a:pt x="157776" y="250031"/>
                  <a:pt x="151805" y="244060"/>
                  <a:pt x="151805" y="236637"/>
                </a:cubicBezTo>
                <a:cubicBezTo>
                  <a:pt x="151805" y="229214"/>
                  <a:pt x="157776" y="223242"/>
                  <a:pt x="165199" y="223242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Text 23"/>
          <p:cNvSpPr/>
          <p:nvPr/>
        </p:nvSpPr>
        <p:spPr>
          <a:xfrm>
            <a:off x="1266825" y="4619625"/>
            <a:ext cx="1266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NumPy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66825" y="4924425"/>
            <a:ext cx="1219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Calculs numériques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81025" y="5286375"/>
            <a:ext cx="5295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Bibliothèque fondamentale pour les calculs numériques en Python. Fournit des tableaux multidimensionnels et des fonctions mathématiques optimisées.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81025" y="5857875"/>
            <a:ext cx="676275" cy="266700"/>
          </a:xfrm>
          <a:custGeom>
            <a:avLst/>
            <a:gdLst/>
            <a:ahLst/>
            <a:cxnLst/>
            <a:rect l="l" t="t" r="r" b="b"/>
            <a:pathLst>
              <a:path w="676275" h="266700">
                <a:moveTo>
                  <a:pt x="133350" y="0"/>
                </a:moveTo>
                <a:lnTo>
                  <a:pt x="542925" y="0"/>
                </a:lnTo>
                <a:cubicBezTo>
                  <a:pt x="616523" y="0"/>
                  <a:pt x="676275" y="59752"/>
                  <a:pt x="676275" y="133350"/>
                </a:cubicBezTo>
                <a:lnTo>
                  <a:pt x="676275" y="133350"/>
                </a:lnTo>
                <a:cubicBezTo>
                  <a:pt x="676275" y="206948"/>
                  <a:pt x="616523" y="266700"/>
                  <a:pt x="5429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Text 27"/>
          <p:cNvSpPr/>
          <p:nvPr/>
        </p:nvSpPr>
        <p:spPr>
          <a:xfrm>
            <a:off x="581025" y="5857875"/>
            <a:ext cx="7429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ndarray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333054" y="5857875"/>
            <a:ext cx="1019175" cy="266700"/>
          </a:xfrm>
          <a:custGeom>
            <a:avLst/>
            <a:gdLst/>
            <a:ahLst/>
            <a:cxnLst/>
            <a:rect l="l" t="t" r="r" b="b"/>
            <a:pathLst>
              <a:path w="1019175" h="266700">
                <a:moveTo>
                  <a:pt x="133350" y="0"/>
                </a:moveTo>
                <a:lnTo>
                  <a:pt x="885825" y="0"/>
                </a:lnTo>
                <a:cubicBezTo>
                  <a:pt x="959423" y="0"/>
                  <a:pt x="1019175" y="59752"/>
                  <a:pt x="1019175" y="133350"/>
                </a:cubicBezTo>
                <a:lnTo>
                  <a:pt x="1019175" y="133350"/>
                </a:lnTo>
                <a:cubicBezTo>
                  <a:pt x="1019175" y="206948"/>
                  <a:pt x="959423" y="266700"/>
                  <a:pt x="8858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1" name="Text 29"/>
          <p:cNvSpPr/>
          <p:nvPr/>
        </p:nvSpPr>
        <p:spPr>
          <a:xfrm>
            <a:off x="1333054" y="5857875"/>
            <a:ext cx="10858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Vectorisation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2423815" y="5857875"/>
            <a:ext cx="1009650" cy="266700"/>
          </a:xfrm>
          <a:custGeom>
            <a:avLst/>
            <a:gdLst/>
            <a:ahLst/>
            <a:cxnLst/>
            <a:rect l="l" t="t" r="r" b="b"/>
            <a:pathLst>
              <a:path w="1009650" h="266700">
                <a:moveTo>
                  <a:pt x="133350" y="0"/>
                </a:moveTo>
                <a:lnTo>
                  <a:pt x="876300" y="0"/>
                </a:lnTo>
                <a:cubicBezTo>
                  <a:pt x="949898" y="0"/>
                  <a:pt x="1009650" y="59752"/>
                  <a:pt x="1009650" y="133350"/>
                </a:cubicBezTo>
                <a:lnTo>
                  <a:pt x="1009650" y="133350"/>
                </a:lnTo>
                <a:cubicBezTo>
                  <a:pt x="1009650" y="206948"/>
                  <a:pt x="949898" y="266700"/>
                  <a:pt x="8763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Text 31"/>
          <p:cNvSpPr/>
          <p:nvPr/>
        </p:nvSpPr>
        <p:spPr>
          <a:xfrm>
            <a:off x="2423815" y="5857875"/>
            <a:ext cx="10763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Broadcasting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6013" y="1223963"/>
            <a:ext cx="5610225" cy="3248025"/>
          </a:xfrm>
          <a:custGeom>
            <a:avLst/>
            <a:gdLst/>
            <a:ahLst/>
            <a:cxnLst/>
            <a:rect l="l" t="t" r="r" b="b"/>
            <a:pathLst>
              <a:path w="5610225" h="3248025">
                <a:moveTo>
                  <a:pt x="114298" y="0"/>
                </a:moveTo>
                <a:lnTo>
                  <a:pt x="5495927" y="0"/>
                </a:lnTo>
                <a:cubicBezTo>
                  <a:pt x="5559010" y="0"/>
                  <a:pt x="5610225" y="51215"/>
                  <a:pt x="5610225" y="114298"/>
                </a:cubicBezTo>
                <a:lnTo>
                  <a:pt x="5610225" y="3133727"/>
                </a:lnTo>
                <a:cubicBezTo>
                  <a:pt x="5610225" y="3196810"/>
                  <a:pt x="5559010" y="3248025"/>
                  <a:pt x="5495927" y="3248025"/>
                </a:cubicBezTo>
                <a:lnTo>
                  <a:pt x="114298" y="3248025"/>
                </a:lnTo>
                <a:cubicBezTo>
                  <a:pt x="51215" y="3248025"/>
                  <a:pt x="0" y="3196810"/>
                  <a:pt x="0" y="31337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5" name="Shape 33"/>
          <p:cNvSpPr/>
          <p:nvPr/>
        </p:nvSpPr>
        <p:spPr>
          <a:xfrm>
            <a:off x="6391275" y="14192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Shape 34"/>
          <p:cNvSpPr/>
          <p:nvPr/>
        </p:nvSpPr>
        <p:spPr>
          <a:xfrm>
            <a:off x="6517481" y="15430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66973" y="31254"/>
                </a:moveTo>
                <a:cubicBezTo>
                  <a:pt x="66973" y="14008"/>
                  <a:pt x="80981" y="0"/>
                  <a:pt x="98227" y="0"/>
                </a:cubicBezTo>
                <a:lnTo>
                  <a:pt x="111621" y="0"/>
                </a:lnTo>
                <a:cubicBezTo>
                  <a:pt x="121500" y="0"/>
                  <a:pt x="129480" y="7981"/>
                  <a:pt x="129480" y="17859"/>
                </a:cubicBezTo>
                <a:lnTo>
                  <a:pt x="129480" y="267891"/>
                </a:lnTo>
                <a:cubicBezTo>
                  <a:pt x="129480" y="277769"/>
                  <a:pt x="121500" y="285750"/>
                  <a:pt x="111621" y="285750"/>
                </a:cubicBezTo>
                <a:lnTo>
                  <a:pt x="93762" y="285750"/>
                </a:lnTo>
                <a:cubicBezTo>
                  <a:pt x="77130" y="285750"/>
                  <a:pt x="63122" y="274365"/>
                  <a:pt x="59159" y="258961"/>
                </a:cubicBezTo>
                <a:cubicBezTo>
                  <a:pt x="58769" y="258961"/>
                  <a:pt x="58434" y="258961"/>
                  <a:pt x="58043" y="258961"/>
                </a:cubicBezTo>
                <a:cubicBezTo>
                  <a:pt x="33375" y="258961"/>
                  <a:pt x="13395" y="238981"/>
                  <a:pt x="13395" y="214313"/>
                </a:cubicBezTo>
                <a:cubicBezTo>
                  <a:pt x="13395" y="204267"/>
                  <a:pt x="16743" y="195002"/>
                  <a:pt x="22324" y="187523"/>
                </a:cubicBezTo>
                <a:cubicBezTo>
                  <a:pt x="11497" y="179375"/>
                  <a:pt x="4465" y="166427"/>
                  <a:pt x="4465" y="151805"/>
                </a:cubicBezTo>
                <a:cubicBezTo>
                  <a:pt x="4465" y="134559"/>
                  <a:pt x="14288" y="119546"/>
                  <a:pt x="28575" y="112123"/>
                </a:cubicBezTo>
                <a:cubicBezTo>
                  <a:pt x="24612" y="105426"/>
                  <a:pt x="22324" y="97613"/>
                  <a:pt x="22324" y="89297"/>
                </a:cubicBezTo>
                <a:cubicBezTo>
                  <a:pt x="22324" y="64629"/>
                  <a:pt x="42304" y="44648"/>
                  <a:pt x="66973" y="44648"/>
                </a:cubicBezTo>
                <a:lnTo>
                  <a:pt x="66973" y="31254"/>
                </a:lnTo>
                <a:close/>
                <a:moveTo>
                  <a:pt x="218777" y="31254"/>
                </a:moveTo>
                <a:lnTo>
                  <a:pt x="218777" y="44648"/>
                </a:lnTo>
                <a:cubicBezTo>
                  <a:pt x="243446" y="44648"/>
                  <a:pt x="263426" y="64629"/>
                  <a:pt x="263426" y="89297"/>
                </a:cubicBezTo>
                <a:cubicBezTo>
                  <a:pt x="263426" y="97668"/>
                  <a:pt x="261138" y="105482"/>
                  <a:pt x="257175" y="112123"/>
                </a:cubicBezTo>
                <a:cubicBezTo>
                  <a:pt x="271518" y="119546"/>
                  <a:pt x="281285" y="134503"/>
                  <a:pt x="281285" y="151805"/>
                </a:cubicBezTo>
                <a:cubicBezTo>
                  <a:pt x="281285" y="166427"/>
                  <a:pt x="274253" y="179375"/>
                  <a:pt x="263426" y="187523"/>
                </a:cubicBezTo>
                <a:cubicBezTo>
                  <a:pt x="269007" y="195002"/>
                  <a:pt x="272355" y="204267"/>
                  <a:pt x="272355" y="214313"/>
                </a:cubicBezTo>
                <a:cubicBezTo>
                  <a:pt x="272355" y="238981"/>
                  <a:pt x="252375" y="258961"/>
                  <a:pt x="227707" y="258961"/>
                </a:cubicBezTo>
                <a:cubicBezTo>
                  <a:pt x="227316" y="258961"/>
                  <a:pt x="226981" y="258961"/>
                  <a:pt x="226591" y="258961"/>
                </a:cubicBezTo>
                <a:cubicBezTo>
                  <a:pt x="222628" y="274365"/>
                  <a:pt x="208620" y="285750"/>
                  <a:pt x="191988" y="285750"/>
                </a:cubicBezTo>
                <a:lnTo>
                  <a:pt x="174129" y="285750"/>
                </a:lnTo>
                <a:cubicBezTo>
                  <a:pt x="164250" y="285750"/>
                  <a:pt x="156270" y="277769"/>
                  <a:pt x="156270" y="267891"/>
                </a:cubicBezTo>
                <a:lnTo>
                  <a:pt x="156270" y="17859"/>
                </a:lnTo>
                <a:cubicBezTo>
                  <a:pt x="156270" y="7981"/>
                  <a:pt x="164250" y="0"/>
                  <a:pt x="174129" y="0"/>
                </a:cubicBezTo>
                <a:lnTo>
                  <a:pt x="187523" y="0"/>
                </a:lnTo>
                <a:cubicBezTo>
                  <a:pt x="204769" y="0"/>
                  <a:pt x="218777" y="14008"/>
                  <a:pt x="218777" y="31254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7" name="Text 35"/>
          <p:cNvSpPr/>
          <p:nvPr/>
        </p:nvSpPr>
        <p:spPr>
          <a:xfrm>
            <a:off x="7077075" y="1438275"/>
            <a:ext cx="1304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Scikit-learn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077075" y="1743075"/>
            <a:ext cx="1257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Machine Learning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391275" y="2105025"/>
            <a:ext cx="5295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Bibliothèque complète pour le machine learning. Offre des outils pour la classification, la régression, le clustering et le prétraitement des données.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91275" y="2676525"/>
            <a:ext cx="5219700" cy="342900"/>
          </a:xfrm>
          <a:custGeom>
            <a:avLst/>
            <a:gdLst/>
            <a:ahLst/>
            <a:cxnLst/>
            <a:rect l="l" t="t" r="r" b="b"/>
            <a:pathLst>
              <a:path w="5219700" h="342900">
                <a:moveTo>
                  <a:pt x="76199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266701"/>
                </a:lnTo>
                <a:cubicBezTo>
                  <a:pt x="5219700" y="308784"/>
                  <a:pt x="5185584" y="342900"/>
                  <a:pt x="51435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1" name="Text 39"/>
          <p:cNvSpPr/>
          <p:nvPr/>
        </p:nvSpPr>
        <p:spPr>
          <a:xfrm>
            <a:off x="6467475" y="2752725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Modèles de régression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1363325" y="27717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3" name="Shape 41"/>
          <p:cNvSpPr/>
          <p:nvPr/>
        </p:nvSpPr>
        <p:spPr>
          <a:xfrm>
            <a:off x="6391275" y="3095625"/>
            <a:ext cx="5219700" cy="342900"/>
          </a:xfrm>
          <a:custGeom>
            <a:avLst/>
            <a:gdLst/>
            <a:ahLst/>
            <a:cxnLst/>
            <a:rect l="l" t="t" r="r" b="b"/>
            <a:pathLst>
              <a:path w="5219700" h="342900">
                <a:moveTo>
                  <a:pt x="76199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266701"/>
                </a:lnTo>
                <a:cubicBezTo>
                  <a:pt x="5219700" y="308784"/>
                  <a:pt x="5185584" y="342900"/>
                  <a:pt x="51435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4" name="Text 42"/>
          <p:cNvSpPr/>
          <p:nvPr/>
        </p:nvSpPr>
        <p:spPr>
          <a:xfrm>
            <a:off x="6467475" y="3171825"/>
            <a:ext cx="876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Prétraitement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1363325" y="3190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Shape 44"/>
          <p:cNvSpPr/>
          <p:nvPr/>
        </p:nvSpPr>
        <p:spPr>
          <a:xfrm>
            <a:off x="6391275" y="3514725"/>
            <a:ext cx="5219700" cy="342900"/>
          </a:xfrm>
          <a:custGeom>
            <a:avLst/>
            <a:gdLst/>
            <a:ahLst/>
            <a:cxnLst/>
            <a:rect l="l" t="t" r="r" b="b"/>
            <a:pathLst>
              <a:path w="5219700" h="342900">
                <a:moveTo>
                  <a:pt x="76199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266701"/>
                </a:lnTo>
                <a:cubicBezTo>
                  <a:pt x="5219700" y="308784"/>
                  <a:pt x="5185584" y="342900"/>
                  <a:pt x="51435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7" name="Text 45"/>
          <p:cNvSpPr/>
          <p:nvPr/>
        </p:nvSpPr>
        <p:spPr>
          <a:xfrm>
            <a:off x="6467475" y="3590925"/>
            <a:ext cx="1114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Validation croisée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1363325" y="36099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9" name="Shape 47"/>
          <p:cNvSpPr/>
          <p:nvPr/>
        </p:nvSpPr>
        <p:spPr>
          <a:xfrm>
            <a:off x="6391275" y="3933825"/>
            <a:ext cx="5219700" cy="342900"/>
          </a:xfrm>
          <a:custGeom>
            <a:avLst/>
            <a:gdLst/>
            <a:ahLst/>
            <a:cxnLst/>
            <a:rect l="l" t="t" r="r" b="b"/>
            <a:pathLst>
              <a:path w="5219700" h="342900">
                <a:moveTo>
                  <a:pt x="76199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266701"/>
                </a:lnTo>
                <a:cubicBezTo>
                  <a:pt x="5219700" y="308784"/>
                  <a:pt x="5185584" y="342900"/>
                  <a:pt x="51435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0" name="Text 48"/>
          <p:cNvSpPr/>
          <p:nvPr/>
        </p:nvSpPr>
        <p:spPr>
          <a:xfrm>
            <a:off x="6467475" y="4010025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Métriques d'évaluation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11363325" y="40290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2" name="Shape 50"/>
          <p:cNvSpPr/>
          <p:nvPr/>
        </p:nvSpPr>
        <p:spPr>
          <a:xfrm>
            <a:off x="6196013" y="4633913"/>
            <a:ext cx="5610225" cy="2181225"/>
          </a:xfrm>
          <a:custGeom>
            <a:avLst/>
            <a:gdLst/>
            <a:ahLst/>
            <a:cxnLst/>
            <a:rect l="l" t="t" r="r" b="b"/>
            <a:pathLst>
              <a:path w="5610225" h="2181225">
                <a:moveTo>
                  <a:pt x="114296" y="0"/>
                </a:moveTo>
                <a:lnTo>
                  <a:pt x="5495929" y="0"/>
                </a:lnTo>
                <a:cubicBezTo>
                  <a:pt x="5559053" y="0"/>
                  <a:pt x="5610225" y="51172"/>
                  <a:pt x="5610225" y="114296"/>
                </a:cubicBezTo>
                <a:lnTo>
                  <a:pt x="5610225" y="2066929"/>
                </a:lnTo>
                <a:cubicBezTo>
                  <a:pt x="5610225" y="2130053"/>
                  <a:pt x="5559053" y="2181225"/>
                  <a:pt x="5495929" y="2181225"/>
                </a:cubicBezTo>
                <a:lnTo>
                  <a:pt x="114296" y="2181225"/>
                </a:lnTo>
                <a:cubicBezTo>
                  <a:pt x="51172" y="2181225"/>
                  <a:pt x="0" y="2130053"/>
                  <a:pt x="0" y="2066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3" name="Shape 51"/>
          <p:cNvSpPr/>
          <p:nvPr/>
        </p:nvSpPr>
        <p:spPr>
          <a:xfrm>
            <a:off x="6391275" y="48291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4" name="Shape 52"/>
          <p:cNvSpPr/>
          <p:nvPr/>
        </p:nvSpPr>
        <p:spPr>
          <a:xfrm>
            <a:off x="6517481" y="49530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35719" y="35719"/>
                </a:moveTo>
                <a:cubicBezTo>
                  <a:pt x="35719" y="25840"/>
                  <a:pt x="27738" y="17859"/>
                  <a:pt x="17859" y="17859"/>
                </a:cubicBezTo>
                <a:cubicBezTo>
                  <a:pt x="7981" y="17859"/>
                  <a:pt x="0" y="25840"/>
                  <a:pt x="0" y="35719"/>
                </a:cubicBezTo>
                <a:lnTo>
                  <a:pt x="0" y="223242"/>
                </a:lnTo>
                <a:cubicBezTo>
                  <a:pt x="0" y="247910"/>
                  <a:pt x="19980" y="267891"/>
                  <a:pt x="44648" y="267891"/>
                </a:cubicBezTo>
                <a:lnTo>
                  <a:pt x="267891" y="267891"/>
                </a:lnTo>
                <a:cubicBezTo>
                  <a:pt x="277769" y="267891"/>
                  <a:pt x="285750" y="259910"/>
                  <a:pt x="285750" y="250031"/>
                </a:cubicBezTo>
                <a:cubicBezTo>
                  <a:pt x="285750" y="240153"/>
                  <a:pt x="277769" y="232172"/>
                  <a:pt x="267891" y="232172"/>
                </a:cubicBezTo>
                <a:lnTo>
                  <a:pt x="44648" y="232172"/>
                </a:lnTo>
                <a:cubicBezTo>
                  <a:pt x="39737" y="232172"/>
                  <a:pt x="35719" y="228154"/>
                  <a:pt x="35719" y="223242"/>
                </a:cubicBezTo>
                <a:lnTo>
                  <a:pt x="35719" y="35719"/>
                </a:lnTo>
                <a:close/>
                <a:moveTo>
                  <a:pt x="262644" y="84051"/>
                </a:moveTo>
                <a:cubicBezTo>
                  <a:pt x="269621" y="77074"/>
                  <a:pt x="269621" y="65745"/>
                  <a:pt x="262644" y="58769"/>
                </a:cubicBezTo>
                <a:cubicBezTo>
                  <a:pt x="255668" y="51792"/>
                  <a:pt x="244339" y="51792"/>
                  <a:pt x="237362" y="58769"/>
                </a:cubicBezTo>
                <a:lnTo>
                  <a:pt x="178594" y="117593"/>
                </a:lnTo>
                <a:lnTo>
                  <a:pt x="146558" y="85613"/>
                </a:lnTo>
                <a:cubicBezTo>
                  <a:pt x="139582" y="78637"/>
                  <a:pt x="128253" y="78637"/>
                  <a:pt x="121276" y="85613"/>
                </a:cubicBezTo>
                <a:lnTo>
                  <a:pt x="67698" y="139192"/>
                </a:lnTo>
                <a:cubicBezTo>
                  <a:pt x="60722" y="146168"/>
                  <a:pt x="60722" y="157497"/>
                  <a:pt x="67698" y="164474"/>
                </a:cubicBezTo>
                <a:cubicBezTo>
                  <a:pt x="74675" y="171450"/>
                  <a:pt x="86004" y="171450"/>
                  <a:pt x="92980" y="164474"/>
                </a:cubicBezTo>
                <a:lnTo>
                  <a:pt x="133945" y="123509"/>
                </a:lnTo>
                <a:lnTo>
                  <a:pt x="165981" y="155544"/>
                </a:lnTo>
                <a:cubicBezTo>
                  <a:pt x="172957" y="162520"/>
                  <a:pt x="184286" y="162520"/>
                  <a:pt x="191263" y="155544"/>
                </a:cubicBezTo>
                <a:lnTo>
                  <a:pt x="262700" y="84106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5" name="Text 53"/>
          <p:cNvSpPr/>
          <p:nvPr/>
        </p:nvSpPr>
        <p:spPr>
          <a:xfrm>
            <a:off x="7077075" y="4848225"/>
            <a:ext cx="2305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Matplotlib &amp; Seaborn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7077075" y="5153025"/>
            <a:ext cx="2257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Visualisation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391275" y="5514975"/>
            <a:ext cx="5295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Bibliothèques de visualisation pour créer des graphiques et des diagrammes. Essentielles pour l'exploration de données et la présentation des résultats.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391275" y="6086475"/>
            <a:ext cx="1685925" cy="533400"/>
          </a:xfrm>
          <a:custGeom>
            <a:avLst/>
            <a:gdLst/>
            <a:ahLst/>
            <a:cxnLst/>
            <a:rect l="l" t="t" r="r" b="b"/>
            <a:pathLst>
              <a:path w="1685925" h="533400">
                <a:moveTo>
                  <a:pt x="76202" y="0"/>
                </a:moveTo>
                <a:lnTo>
                  <a:pt x="1609723" y="0"/>
                </a:lnTo>
                <a:cubicBezTo>
                  <a:pt x="1651808" y="0"/>
                  <a:pt x="1685925" y="34117"/>
                  <a:pt x="1685925" y="76202"/>
                </a:cubicBezTo>
                <a:lnTo>
                  <a:pt x="1685925" y="457198"/>
                </a:lnTo>
                <a:cubicBezTo>
                  <a:pt x="1685925" y="499255"/>
                  <a:pt x="1651780" y="533400"/>
                  <a:pt x="1609723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9" name="Shape 57"/>
          <p:cNvSpPr/>
          <p:nvPr/>
        </p:nvSpPr>
        <p:spPr>
          <a:xfrm>
            <a:off x="7152382" y="61817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0716" y="10716"/>
                </a:moveTo>
                <a:cubicBezTo>
                  <a:pt x="16643" y="10716"/>
                  <a:pt x="21431" y="15504"/>
                  <a:pt x="21431" y="21431"/>
                </a:cubicBezTo>
                <a:lnTo>
                  <a:pt x="21431" y="133945"/>
                </a:lnTo>
                <a:cubicBezTo>
                  <a:pt x="21431" y="136892"/>
                  <a:pt x="23842" y="139303"/>
                  <a:pt x="26789" y="139303"/>
                </a:cubicBezTo>
                <a:lnTo>
                  <a:pt x="160734" y="139303"/>
                </a:lnTo>
                <a:cubicBezTo>
                  <a:pt x="166661" y="139303"/>
                  <a:pt x="171450" y="144092"/>
                  <a:pt x="171450" y="150019"/>
                </a:cubicBezTo>
                <a:cubicBezTo>
                  <a:pt x="171450" y="155946"/>
                  <a:pt x="166661" y="160734"/>
                  <a:pt x="160734" y="160734"/>
                </a:cubicBezTo>
                <a:lnTo>
                  <a:pt x="26789" y="160734"/>
                </a:lnTo>
                <a:cubicBezTo>
                  <a:pt x="11988" y="160734"/>
                  <a:pt x="0" y="148746"/>
                  <a:pt x="0" y="133945"/>
                </a:cubicBezTo>
                <a:lnTo>
                  <a:pt x="0" y="21431"/>
                </a:lnTo>
                <a:cubicBezTo>
                  <a:pt x="0" y="15504"/>
                  <a:pt x="4789" y="10716"/>
                  <a:pt x="10716" y="10716"/>
                </a:cubicBezTo>
                <a:close/>
                <a:moveTo>
                  <a:pt x="42863" y="32147"/>
                </a:moveTo>
                <a:cubicBezTo>
                  <a:pt x="42863" y="26220"/>
                  <a:pt x="47651" y="21431"/>
                  <a:pt x="53578" y="21431"/>
                </a:cubicBezTo>
                <a:lnTo>
                  <a:pt x="117872" y="21431"/>
                </a:lnTo>
                <a:cubicBezTo>
                  <a:pt x="123799" y="21431"/>
                  <a:pt x="128588" y="26220"/>
                  <a:pt x="128588" y="32147"/>
                </a:cubicBezTo>
                <a:cubicBezTo>
                  <a:pt x="128588" y="38074"/>
                  <a:pt x="123799" y="42863"/>
                  <a:pt x="117872" y="42863"/>
                </a:cubicBezTo>
                <a:lnTo>
                  <a:pt x="53578" y="42863"/>
                </a:lnTo>
                <a:cubicBezTo>
                  <a:pt x="47651" y="42863"/>
                  <a:pt x="42863" y="38074"/>
                  <a:pt x="42863" y="32147"/>
                </a:cubicBezTo>
                <a:close/>
                <a:moveTo>
                  <a:pt x="53578" y="58936"/>
                </a:moveTo>
                <a:lnTo>
                  <a:pt x="96441" y="58936"/>
                </a:lnTo>
                <a:cubicBezTo>
                  <a:pt x="102368" y="58936"/>
                  <a:pt x="107156" y="63724"/>
                  <a:pt x="107156" y="69652"/>
                </a:cubicBezTo>
                <a:cubicBezTo>
                  <a:pt x="107156" y="75579"/>
                  <a:pt x="102368" y="80367"/>
                  <a:pt x="96441" y="80367"/>
                </a:cubicBezTo>
                <a:lnTo>
                  <a:pt x="53578" y="80367"/>
                </a:lnTo>
                <a:cubicBezTo>
                  <a:pt x="47651" y="80367"/>
                  <a:pt x="42863" y="75579"/>
                  <a:pt x="42863" y="69652"/>
                </a:cubicBezTo>
                <a:cubicBezTo>
                  <a:pt x="42863" y="63724"/>
                  <a:pt x="47651" y="58936"/>
                  <a:pt x="53578" y="58936"/>
                </a:cubicBezTo>
                <a:close/>
                <a:moveTo>
                  <a:pt x="53578" y="96441"/>
                </a:moveTo>
                <a:lnTo>
                  <a:pt x="139303" y="96441"/>
                </a:lnTo>
                <a:cubicBezTo>
                  <a:pt x="145230" y="96441"/>
                  <a:pt x="150019" y="101229"/>
                  <a:pt x="150019" y="107156"/>
                </a:cubicBezTo>
                <a:cubicBezTo>
                  <a:pt x="150019" y="113083"/>
                  <a:pt x="145230" y="117872"/>
                  <a:pt x="139303" y="117872"/>
                </a:cubicBezTo>
                <a:lnTo>
                  <a:pt x="53578" y="117872"/>
                </a:lnTo>
                <a:cubicBezTo>
                  <a:pt x="47651" y="117872"/>
                  <a:pt x="42863" y="113083"/>
                  <a:pt x="42863" y="107156"/>
                </a:cubicBezTo>
                <a:cubicBezTo>
                  <a:pt x="42863" y="101229"/>
                  <a:pt x="47651" y="96441"/>
                  <a:pt x="53578" y="9644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0" name="Text 58"/>
          <p:cNvSpPr/>
          <p:nvPr/>
        </p:nvSpPr>
        <p:spPr>
          <a:xfrm>
            <a:off x="6438900" y="6391275"/>
            <a:ext cx="1590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Histogrammes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156525" y="6086475"/>
            <a:ext cx="1685925" cy="533400"/>
          </a:xfrm>
          <a:custGeom>
            <a:avLst/>
            <a:gdLst/>
            <a:ahLst/>
            <a:cxnLst/>
            <a:rect l="l" t="t" r="r" b="b"/>
            <a:pathLst>
              <a:path w="1685925" h="533400">
                <a:moveTo>
                  <a:pt x="76202" y="0"/>
                </a:moveTo>
                <a:lnTo>
                  <a:pt x="1609723" y="0"/>
                </a:lnTo>
                <a:cubicBezTo>
                  <a:pt x="1651808" y="0"/>
                  <a:pt x="1685925" y="34117"/>
                  <a:pt x="1685925" y="76202"/>
                </a:cubicBezTo>
                <a:lnTo>
                  <a:pt x="1685925" y="457198"/>
                </a:lnTo>
                <a:cubicBezTo>
                  <a:pt x="1685925" y="499255"/>
                  <a:pt x="1651780" y="533400"/>
                  <a:pt x="1609723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2" name="Shape 60"/>
          <p:cNvSpPr/>
          <p:nvPr/>
        </p:nvSpPr>
        <p:spPr>
          <a:xfrm>
            <a:off x="8917632" y="61817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26789"/>
                </a:moveTo>
                <a:cubicBezTo>
                  <a:pt x="0" y="17915"/>
                  <a:pt x="7200" y="10716"/>
                  <a:pt x="16073" y="10716"/>
                </a:cubicBezTo>
                <a:lnTo>
                  <a:pt x="48220" y="10716"/>
                </a:lnTo>
                <a:cubicBezTo>
                  <a:pt x="57094" y="10716"/>
                  <a:pt x="64294" y="17915"/>
                  <a:pt x="64294" y="26789"/>
                </a:cubicBezTo>
                <a:lnTo>
                  <a:pt x="64294" y="32147"/>
                </a:lnTo>
                <a:lnTo>
                  <a:pt x="107156" y="32147"/>
                </a:lnTo>
                <a:lnTo>
                  <a:pt x="107156" y="26789"/>
                </a:lnTo>
                <a:cubicBezTo>
                  <a:pt x="107156" y="17915"/>
                  <a:pt x="114356" y="10716"/>
                  <a:pt x="123230" y="10716"/>
                </a:cubicBezTo>
                <a:lnTo>
                  <a:pt x="155377" y="10716"/>
                </a:lnTo>
                <a:cubicBezTo>
                  <a:pt x="164250" y="10716"/>
                  <a:pt x="171450" y="17915"/>
                  <a:pt x="171450" y="26789"/>
                </a:cubicBezTo>
                <a:lnTo>
                  <a:pt x="171450" y="58936"/>
                </a:lnTo>
                <a:cubicBezTo>
                  <a:pt x="171450" y="67810"/>
                  <a:pt x="164250" y="75009"/>
                  <a:pt x="155377" y="75009"/>
                </a:cubicBezTo>
                <a:lnTo>
                  <a:pt x="123230" y="75009"/>
                </a:lnTo>
                <a:cubicBezTo>
                  <a:pt x="114356" y="75009"/>
                  <a:pt x="107156" y="67810"/>
                  <a:pt x="107156" y="58936"/>
                </a:cubicBezTo>
                <a:lnTo>
                  <a:pt x="107156" y="53578"/>
                </a:lnTo>
                <a:lnTo>
                  <a:pt x="64294" y="53578"/>
                </a:lnTo>
                <a:lnTo>
                  <a:pt x="64294" y="58936"/>
                </a:lnTo>
                <a:cubicBezTo>
                  <a:pt x="64294" y="61380"/>
                  <a:pt x="63724" y="63724"/>
                  <a:pt x="62753" y="65801"/>
                </a:cubicBezTo>
                <a:lnTo>
                  <a:pt x="85725" y="96441"/>
                </a:lnTo>
                <a:lnTo>
                  <a:pt x="112514" y="96441"/>
                </a:lnTo>
                <a:cubicBezTo>
                  <a:pt x="121388" y="96441"/>
                  <a:pt x="128588" y="103640"/>
                  <a:pt x="128588" y="112514"/>
                </a:cubicBezTo>
                <a:lnTo>
                  <a:pt x="128588" y="144661"/>
                </a:lnTo>
                <a:cubicBezTo>
                  <a:pt x="128588" y="153535"/>
                  <a:pt x="121388" y="160734"/>
                  <a:pt x="112514" y="160734"/>
                </a:cubicBezTo>
                <a:lnTo>
                  <a:pt x="80367" y="160734"/>
                </a:lnTo>
                <a:cubicBezTo>
                  <a:pt x="71493" y="160734"/>
                  <a:pt x="64294" y="153535"/>
                  <a:pt x="64294" y="144661"/>
                </a:cubicBezTo>
                <a:lnTo>
                  <a:pt x="64294" y="112514"/>
                </a:lnTo>
                <a:cubicBezTo>
                  <a:pt x="64294" y="110070"/>
                  <a:pt x="64863" y="107726"/>
                  <a:pt x="65834" y="105649"/>
                </a:cubicBezTo>
                <a:lnTo>
                  <a:pt x="42863" y="75009"/>
                </a:lnTo>
                <a:lnTo>
                  <a:pt x="16073" y="75009"/>
                </a:lnTo>
                <a:cubicBezTo>
                  <a:pt x="7200" y="75009"/>
                  <a:pt x="0" y="67810"/>
                  <a:pt x="0" y="58936"/>
                </a:cubicBezTo>
                <a:lnTo>
                  <a:pt x="0" y="26789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3" name="Text 61"/>
          <p:cNvSpPr/>
          <p:nvPr/>
        </p:nvSpPr>
        <p:spPr>
          <a:xfrm>
            <a:off x="8204150" y="6391275"/>
            <a:ext cx="1590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Scatter plots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9921776" y="6086475"/>
            <a:ext cx="1685925" cy="533400"/>
          </a:xfrm>
          <a:custGeom>
            <a:avLst/>
            <a:gdLst/>
            <a:ahLst/>
            <a:cxnLst/>
            <a:rect l="l" t="t" r="r" b="b"/>
            <a:pathLst>
              <a:path w="1685925" h="533400">
                <a:moveTo>
                  <a:pt x="76202" y="0"/>
                </a:moveTo>
                <a:lnTo>
                  <a:pt x="1609723" y="0"/>
                </a:lnTo>
                <a:cubicBezTo>
                  <a:pt x="1651808" y="0"/>
                  <a:pt x="1685925" y="34117"/>
                  <a:pt x="1685925" y="76202"/>
                </a:cubicBezTo>
                <a:lnTo>
                  <a:pt x="1685925" y="457198"/>
                </a:lnTo>
                <a:cubicBezTo>
                  <a:pt x="1685925" y="499255"/>
                  <a:pt x="1651780" y="533400"/>
                  <a:pt x="1609723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5" name="Shape 63"/>
          <p:cNvSpPr/>
          <p:nvPr/>
        </p:nvSpPr>
        <p:spPr>
          <a:xfrm>
            <a:off x="10693598" y="618172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53746" y="-8840"/>
                </a:moveTo>
                <a:cubicBezTo>
                  <a:pt x="56860" y="-11452"/>
                  <a:pt x="61447" y="-11352"/>
                  <a:pt x="64428" y="-8539"/>
                </a:cubicBezTo>
                <a:cubicBezTo>
                  <a:pt x="68547" y="-4655"/>
                  <a:pt x="72230" y="-368"/>
                  <a:pt x="75780" y="3985"/>
                </a:cubicBezTo>
                <a:cubicBezTo>
                  <a:pt x="80300" y="9510"/>
                  <a:pt x="85725" y="16810"/>
                  <a:pt x="90949" y="25483"/>
                </a:cubicBezTo>
                <a:cubicBezTo>
                  <a:pt x="92690" y="23206"/>
                  <a:pt x="94298" y="21197"/>
                  <a:pt x="95704" y="19489"/>
                </a:cubicBezTo>
                <a:cubicBezTo>
                  <a:pt x="96072" y="19054"/>
                  <a:pt x="96441" y="18585"/>
                  <a:pt x="96809" y="18116"/>
                </a:cubicBezTo>
                <a:cubicBezTo>
                  <a:pt x="99454" y="14834"/>
                  <a:pt x="102736" y="10716"/>
                  <a:pt x="107123" y="10716"/>
                </a:cubicBezTo>
                <a:cubicBezTo>
                  <a:pt x="111610" y="10716"/>
                  <a:pt x="114758" y="14700"/>
                  <a:pt x="117437" y="18116"/>
                </a:cubicBezTo>
                <a:cubicBezTo>
                  <a:pt x="117872" y="18685"/>
                  <a:pt x="118307" y="19221"/>
                  <a:pt x="118743" y="19723"/>
                </a:cubicBezTo>
                <a:cubicBezTo>
                  <a:pt x="122192" y="23876"/>
                  <a:pt x="126779" y="29870"/>
                  <a:pt x="131367" y="37270"/>
                </a:cubicBezTo>
                <a:cubicBezTo>
                  <a:pt x="140475" y="51971"/>
                  <a:pt x="149985" y="72900"/>
                  <a:pt x="149985" y="96407"/>
                </a:cubicBezTo>
                <a:cubicBezTo>
                  <a:pt x="149985" y="137830"/>
                  <a:pt x="116398" y="171417"/>
                  <a:pt x="74976" y="171417"/>
                </a:cubicBezTo>
                <a:cubicBezTo>
                  <a:pt x="33553" y="171417"/>
                  <a:pt x="0" y="137863"/>
                  <a:pt x="0" y="96441"/>
                </a:cubicBezTo>
                <a:cubicBezTo>
                  <a:pt x="0" y="65935"/>
                  <a:pt x="13763" y="39514"/>
                  <a:pt x="26956" y="21096"/>
                </a:cubicBezTo>
                <a:cubicBezTo>
                  <a:pt x="33620" y="11821"/>
                  <a:pt x="40251" y="4387"/>
                  <a:pt x="45240" y="-703"/>
                </a:cubicBezTo>
                <a:cubicBezTo>
                  <a:pt x="47986" y="-3516"/>
                  <a:pt x="50765" y="-6295"/>
                  <a:pt x="53779" y="-8807"/>
                </a:cubicBezTo>
                <a:close/>
                <a:moveTo>
                  <a:pt x="75579" y="139303"/>
                </a:moveTo>
                <a:cubicBezTo>
                  <a:pt x="84051" y="139303"/>
                  <a:pt x="91552" y="136959"/>
                  <a:pt x="98617" y="132271"/>
                </a:cubicBezTo>
                <a:cubicBezTo>
                  <a:pt x="112715" y="122426"/>
                  <a:pt x="116499" y="102736"/>
                  <a:pt x="108027" y="87265"/>
                </a:cubicBezTo>
                <a:cubicBezTo>
                  <a:pt x="106520" y="84252"/>
                  <a:pt x="102669" y="84051"/>
                  <a:pt x="100492" y="86596"/>
                </a:cubicBezTo>
                <a:lnTo>
                  <a:pt x="92054" y="96407"/>
                </a:lnTo>
                <a:cubicBezTo>
                  <a:pt x="89844" y="98952"/>
                  <a:pt x="85859" y="98885"/>
                  <a:pt x="83783" y="96240"/>
                </a:cubicBezTo>
                <a:cubicBezTo>
                  <a:pt x="77990" y="88839"/>
                  <a:pt x="67341" y="75344"/>
                  <a:pt x="61916" y="68446"/>
                </a:cubicBezTo>
                <a:cubicBezTo>
                  <a:pt x="60108" y="66135"/>
                  <a:pt x="56826" y="65767"/>
                  <a:pt x="54717" y="67810"/>
                </a:cubicBezTo>
                <a:cubicBezTo>
                  <a:pt x="48589" y="73770"/>
                  <a:pt x="37471" y="86830"/>
                  <a:pt x="37471" y="102736"/>
                </a:cubicBezTo>
                <a:cubicBezTo>
                  <a:pt x="37471" y="125708"/>
                  <a:pt x="54415" y="139303"/>
                  <a:pt x="75545" y="13930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6" name="Text 64"/>
          <p:cNvSpPr/>
          <p:nvPr/>
        </p:nvSpPr>
        <p:spPr>
          <a:xfrm>
            <a:off x="9969401" y="6391275"/>
            <a:ext cx="1590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Heatmaps</a:t>
            </a:r>
            <a:endParaRPr lang="en-US" sz="1600" dirty="0"/>
          </a:p>
        </p:txBody>
      </p:sp>
      <p:sp>
        <p:nvSpPr>
          <p:cNvPr id="67" name="Text 23">
            <a:extLst>
              <a:ext uri="{FF2B5EF4-FFF2-40B4-BE49-F238E27FC236}">
                <a16:creationId xmlns:a16="http://schemas.microsoft.com/office/drawing/2014/main" id="{DF85EE42-9042-18EB-6503-8C69E6405890}"/>
              </a:ext>
            </a:extLst>
          </p:cNvPr>
          <p:cNvSpPr/>
          <p:nvPr/>
        </p:nvSpPr>
        <p:spPr>
          <a:xfrm>
            <a:off x="11806238" y="6400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200" b="1" dirty="0">
                <a:solidFill>
                  <a:srgbClr val="00B050"/>
                </a:solidFill>
                <a:latin typeface="Liter" pitchFamily="34" charset="0"/>
              </a:rPr>
              <a:t>5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9911" y="359911"/>
            <a:ext cx="11544159" cy="2159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4" b="1" kern="0" spc="57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TECHNOLOGIES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9911" y="647841"/>
            <a:ext cx="11634137" cy="3599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51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Algorithmes de Machine Learning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4410" y="1156215"/>
            <a:ext cx="3716086" cy="1952520"/>
          </a:xfrm>
          <a:custGeom>
            <a:avLst/>
            <a:gdLst/>
            <a:ahLst/>
            <a:cxnLst/>
            <a:rect l="l" t="t" r="r" b="b"/>
            <a:pathLst>
              <a:path w="3716086" h="1952520">
                <a:moveTo>
                  <a:pt x="107974" y="0"/>
                </a:moveTo>
                <a:lnTo>
                  <a:pt x="3608111" y="0"/>
                </a:lnTo>
                <a:cubicBezTo>
                  <a:pt x="3667744" y="0"/>
                  <a:pt x="3716086" y="48342"/>
                  <a:pt x="3716086" y="107974"/>
                </a:cubicBezTo>
                <a:lnTo>
                  <a:pt x="3716086" y="1844545"/>
                </a:lnTo>
                <a:cubicBezTo>
                  <a:pt x="3716086" y="1904138"/>
                  <a:pt x="3667704" y="1952520"/>
                  <a:pt x="3608111" y="1952520"/>
                </a:cubicBezTo>
                <a:lnTo>
                  <a:pt x="107974" y="1952520"/>
                </a:lnTo>
                <a:cubicBezTo>
                  <a:pt x="48342" y="1952520"/>
                  <a:pt x="0" y="1904178"/>
                  <a:pt x="0" y="1844545"/>
                </a:cubicBezTo>
                <a:lnTo>
                  <a:pt x="0" y="107974"/>
                </a:lnTo>
                <a:cubicBezTo>
                  <a:pt x="0" y="48382"/>
                  <a:pt x="48382" y="0"/>
                  <a:pt x="107974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512874" y="1304679"/>
            <a:ext cx="359911" cy="359911"/>
          </a:xfrm>
          <a:custGeom>
            <a:avLst/>
            <a:gdLst/>
            <a:ahLst/>
            <a:cxnLst/>
            <a:rect l="l" t="t" r="r" b="b"/>
            <a:pathLst>
              <a:path w="359911" h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614099" y="1403655"/>
            <a:ext cx="161960" cy="161960"/>
          </a:xfrm>
          <a:custGeom>
            <a:avLst/>
            <a:gdLst/>
            <a:ahLst/>
            <a:cxnLst/>
            <a:rect l="l" t="t" r="r" b="b"/>
            <a:pathLst>
              <a:path w="161960" h="161960">
                <a:moveTo>
                  <a:pt x="20245" y="20245"/>
                </a:moveTo>
                <a:cubicBezTo>
                  <a:pt x="20245" y="14646"/>
                  <a:pt x="15722" y="10123"/>
                  <a:pt x="10123" y="10123"/>
                </a:cubicBezTo>
                <a:cubicBezTo>
                  <a:pt x="4523" y="10123"/>
                  <a:pt x="0" y="14646"/>
                  <a:pt x="0" y="20245"/>
                </a:cubicBezTo>
                <a:lnTo>
                  <a:pt x="0" y="126531"/>
                </a:lnTo>
                <a:cubicBezTo>
                  <a:pt x="0" y="140513"/>
                  <a:pt x="11325" y="151838"/>
                  <a:pt x="25306" y="151838"/>
                </a:cubicBezTo>
                <a:lnTo>
                  <a:pt x="151838" y="151838"/>
                </a:lnTo>
                <a:cubicBezTo>
                  <a:pt x="157437" y="151838"/>
                  <a:pt x="161960" y="147314"/>
                  <a:pt x="161960" y="141715"/>
                </a:cubicBezTo>
                <a:cubicBezTo>
                  <a:pt x="161960" y="136116"/>
                  <a:pt x="157437" y="131593"/>
                  <a:pt x="151838" y="131593"/>
                </a:cubicBezTo>
                <a:lnTo>
                  <a:pt x="25306" y="131593"/>
                </a:lnTo>
                <a:cubicBezTo>
                  <a:pt x="22523" y="131593"/>
                  <a:pt x="20245" y="129315"/>
                  <a:pt x="20245" y="126531"/>
                </a:cubicBezTo>
                <a:lnTo>
                  <a:pt x="20245" y="20245"/>
                </a:lnTo>
                <a:close/>
                <a:moveTo>
                  <a:pt x="148864" y="47639"/>
                </a:moveTo>
                <a:cubicBezTo>
                  <a:pt x="152818" y="43685"/>
                  <a:pt x="152818" y="37263"/>
                  <a:pt x="148864" y="33309"/>
                </a:cubicBezTo>
                <a:cubicBezTo>
                  <a:pt x="144910" y="29355"/>
                  <a:pt x="138489" y="29355"/>
                  <a:pt x="134534" y="33309"/>
                </a:cubicBezTo>
                <a:lnTo>
                  <a:pt x="101225" y="66650"/>
                </a:lnTo>
                <a:lnTo>
                  <a:pt x="83068" y="48525"/>
                </a:lnTo>
                <a:cubicBezTo>
                  <a:pt x="79114" y="44571"/>
                  <a:pt x="72692" y="44571"/>
                  <a:pt x="68738" y="48525"/>
                </a:cubicBezTo>
                <a:lnTo>
                  <a:pt x="38371" y="78892"/>
                </a:lnTo>
                <a:cubicBezTo>
                  <a:pt x="34417" y="82846"/>
                  <a:pt x="34417" y="89268"/>
                  <a:pt x="38371" y="93222"/>
                </a:cubicBezTo>
                <a:cubicBezTo>
                  <a:pt x="42325" y="97176"/>
                  <a:pt x="48746" y="97176"/>
                  <a:pt x="52700" y="93222"/>
                </a:cubicBezTo>
                <a:lnTo>
                  <a:pt x="75919" y="70003"/>
                </a:lnTo>
                <a:lnTo>
                  <a:pt x="94076" y="88161"/>
                </a:lnTo>
                <a:cubicBezTo>
                  <a:pt x="98030" y="92115"/>
                  <a:pt x="104452" y="92115"/>
                  <a:pt x="108406" y="88161"/>
                </a:cubicBezTo>
                <a:lnTo>
                  <a:pt x="148896" y="47671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Text 5"/>
          <p:cNvSpPr/>
          <p:nvPr/>
        </p:nvSpPr>
        <p:spPr>
          <a:xfrm>
            <a:off x="980759" y="1358666"/>
            <a:ext cx="1394657" cy="25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5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Linear Regression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12874" y="1772564"/>
            <a:ext cx="3482143" cy="3599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 de base établissant une relation linéaire entre features et prix.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2874" y="2240449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Text 8"/>
          <p:cNvSpPr/>
          <p:nvPr/>
        </p:nvSpPr>
        <p:spPr>
          <a:xfrm>
            <a:off x="584856" y="2330427"/>
            <a:ext cx="440892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456696" y="2312431"/>
            <a:ext cx="467885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83.13%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2874" y="2636351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Text 11"/>
          <p:cNvSpPr/>
          <p:nvPr/>
        </p:nvSpPr>
        <p:spPr>
          <a:xfrm>
            <a:off x="584856" y="2726329"/>
            <a:ext cx="413898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Testing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427454" y="2708334"/>
            <a:ext cx="494878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80.56%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35427" y="1156215"/>
            <a:ext cx="3716086" cy="1952520"/>
          </a:xfrm>
          <a:custGeom>
            <a:avLst/>
            <a:gdLst/>
            <a:ahLst/>
            <a:cxnLst/>
            <a:rect l="l" t="t" r="r" b="b"/>
            <a:pathLst>
              <a:path w="3716086" h="1952520">
                <a:moveTo>
                  <a:pt x="107974" y="0"/>
                </a:moveTo>
                <a:lnTo>
                  <a:pt x="3608111" y="0"/>
                </a:lnTo>
                <a:cubicBezTo>
                  <a:pt x="3667744" y="0"/>
                  <a:pt x="3716086" y="48342"/>
                  <a:pt x="3716086" y="107974"/>
                </a:cubicBezTo>
                <a:lnTo>
                  <a:pt x="3716086" y="1844545"/>
                </a:lnTo>
                <a:cubicBezTo>
                  <a:pt x="3716086" y="1904138"/>
                  <a:pt x="3667704" y="1952520"/>
                  <a:pt x="3608111" y="1952520"/>
                </a:cubicBezTo>
                <a:lnTo>
                  <a:pt x="107974" y="1952520"/>
                </a:lnTo>
                <a:cubicBezTo>
                  <a:pt x="48342" y="1952520"/>
                  <a:pt x="0" y="1904178"/>
                  <a:pt x="0" y="1844545"/>
                </a:cubicBezTo>
                <a:lnTo>
                  <a:pt x="0" y="107974"/>
                </a:lnTo>
                <a:cubicBezTo>
                  <a:pt x="0" y="48382"/>
                  <a:pt x="48382" y="0"/>
                  <a:pt x="107974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6" name="Shape 14"/>
          <p:cNvSpPr/>
          <p:nvPr/>
        </p:nvSpPr>
        <p:spPr>
          <a:xfrm>
            <a:off x="4383890" y="1304679"/>
            <a:ext cx="359911" cy="359911"/>
          </a:xfrm>
          <a:custGeom>
            <a:avLst/>
            <a:gdLst/>
            <a:ahLst/>
            <a:cxnLst/>
            <a:rect l="l" t="t" r="r" b="b"/>
            <a:pathLst>
              <a:path w="359911" h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7" name="Shape 15"/>
          <p:cNvSpPr/>
          <p:nvPr/>
        </p:nvSpPr>
        <p:spPr>
          <a:xfrm>
            <a:off x="4495238" y="1403655"/>
            <a:ext cx="141715" cy="161960"/>
          </a:xfrm>
          <a:custGeom>
            <a:avLst/>
            <a:gdLst/>
            <a:ahLst/>
            <a:cxnLst/>
            <a:rect l="l" t="t" r="r" b="b"/>
            <a:pathLst>
              <a:path w="141715" h="161960">
                <a:moveTo>
                  <a:pt x="70858" y="-10123"/>
                </a:moveTo>
                <a:cubicBezTo>
                  <a:pt x="73072" y="-10123"/>
                  <a:pt x="75191" y="-9142"/>
                  <a:pt x="76646" y="-7434"/>
                </a:cubicBezTo>
                <a:lnTo>
                  <a:pt x="119667" y="43179"/>
                </a:lnTo>
                <a:cubicBezTo>
                  <a:pt x="121597" y="45425"/>
                  <a:pt x="122008" y="48588"/>
                  <a:pt x="120774" y="51277"/>
                </a:cubicBezTo>
                <a:cubicBezTo>
                  <a:pt x="119541" y="53966"/>
                  <a:pt x="116852" y="55674"/>
                  <a:pt x="113878" y="55674"/>
                </a:cubicBezTo>
                <a:lnTo>
                  <a:pt x="106002" y="55674"/>
                </a:lnTo>
                <a:lnTo>
                  <a:pt x="129790" y="83669"/>
                </a:lnTo>
                <a:cubicBezTo>
                  <a:pt x="131719" y="85915"/>
                  <a:pt x="132130" y="89078"/>
                  <a:pt x="130897" y="91767"/>
                </a:cubicBezTo>
                <a:cubicBezTo>
                  <a:pt x="129663" y="94456"/>
                  <a:pt x="126974" y="96164"/>
                  <a:pt x="124001" y="96164"/>
                </a:cubicBezTo>
                <a:lnTo>
                  <a:pt x="111822" y="96164"/>
                </a:lnTo>
                <a:lnTo>
                  <a:pt x="139912" y="129220"/>
                </a:lnTo>
                <a:cubicBezTo>
                  <a:pt x="141842" y="131466"/>
                  <a:pt x="142253" y="134629"/>
                  <a:pt x="141019" y="137318"/>
                </a:cubicBezTo>
                <a:cubicBezTo>
                  <a:pt x="139786" y="140007"/>
                  <a:pt x="137097" y="141715"/>
                  <a:pt x="134123" y="141715"/>
                </a:cubicBezTo>
                <a:lnTo>
                  <a:pt x="80980" y="141715"/>
                </a:lnTo>
                <a:lnTo>
                  <a:pt x="80980" y="161960"/>
                </a:lnTo>
                <a:cubicBezTo>
                  <a:pt x="80980" y="167559"/>
                  <a:pt x="76457" y="172083"/>
                  <a:pt x="70858" y="172083"/>
                </a:cubicBezTo>
                <a:cubicBezTo>
                  <a:pt x="65259" y="172083"/>
                  <a:pt x="60735" y="167559"/>
                  <a:pt x="60735" y="161960"/>
                </a:cubicBezTo>
                <a:lnTo>
                  <a:pt x="60735" y="141715"/>
                </a:lnTo>
                <a:lnTo>
                  <a:pt x="7592" y="141715"/>
                </a:lnTo>
                <a:cubicBezTo>
                  <a:pt x="4618" y="141715"/>
                  <a:pt x="1930" y="140007"/>
                  <a:pt x="696" y="137318"/>
                </a:cubicBezTo>
                <a:cubicBezTo>
                  <a:pt x="-538" y="134629"/>
                  <a:pt x="-127" y="131466"/>
                  <a:pt x="1803" y="129220"/>
                </a:cubicBezTo>
                <a:lnTo>
                  <a:pt x="29893" y="96164"/>
                </a:lnTo>
                <a:lnTo>
                  <a:pt x="17714" y="96164"/>
                </a:lnTo>
                <a:cubicBezTo>
                  <a:pt x="14741" y="96164"/>
                  <a:pt x="12052" y="94456"/>
                  <a:pt x="10818" y="91767"/>
                </a:cubicBezTo>
                <a:cubicBezTo>
                  <a:pt x="9585" y="89078"/>
                  <a:pt x="9996" y="85915"/>
                  <a:pt x="11926" y="83669"/>
                </a:cubicBezTo>
                <a:lnTo>
                  <a:pt x="35713" y="55674"/>
                </a:lnTo>
                <a:lnTo>
                  <a:pt x="27837" y="55674"/>
                </a:lnTo>
                <a:cubicBezTo>
                  <a:pt x="24863" y="55674"/>
                  <a:pt x="22175" y="53966"/>
                  <a:pt x="20941" y="51277"/>
                </a:cubicBezTo>
                <a:cubicBezTo>
                  <a:pt x="19707" y="48588"/>
                  <a:pt x="20118" y="45425"/>
                  <a:pt x="22048" y="43179"/>
                </a:cubicBezTo>
                <a:lnTo>
                  <a:pt x="65069" y="-7434"/>
                </a:lnTo>
                <a:cubicBezTo>
                  <a:pt x="66524" y="-9142"/>
                  <a:pt x="68643" y="-10123"/>
                  <a:pt x="70858" y="-1012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Text 16"/>
          <p:cNvSpPr/>
          <p:nvPr/>
        </p:nvSpPr>
        <p:spPr>
          <a:xfrm>
            <a:off x="4851775" y="1358666"/>
            <a:ext cx="1088732" cy="25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5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Decision Tree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383890" y="1772564"/>
            <a:ext cx="3482143" cy="3599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Arbre de décision capturant les relations complexes entre features.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383890" y="2240449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Text 19"/>
          <p:cNvSpPr/>
          <p:nvPr/>
        </p:nvSpPr>
        <p:spPr>
          <a:xfrm>
            <a:off x="4455872" y="2330427"/>
            <a:ext cx="440892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311545" y="2312431"/>
            <a:ext cx="485880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96.78%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383890" y="2636351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22"/>
          <p:cNvSpPr/>
          <p:nvPr/>
        </p:nvSpPr>
        <p:spPr>
          <a:xfrm>
            <a:off x="4455872" y="2726329"/>
            <a:ext cx="413898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Testing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322370" y="2708334"/>
            <a:ext cx="476883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87.76%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06443" y="1156215"/>
            <a:ext cx="3716086" cy="1952520"/>
          </a:xfrm>
          <a:custGeom>
            <a:avLst/>
            <a:gdLst/>
            <a:ahLst/>
            <a:cxnLst/>
            <a:rect l="l" t="t" r="r" b="b"/>
            <a:pathLst>
              <a:path w="3716086" h="1952520">
                <a:moveTo>
                  <a:pt x="107974" y="0"/>
                </a:moveTo>
                <a:lnTo>
                  <a:pt x="3608111" y="0"/>
                </a:lnTo>
                <a:cubicBezTo>
                  <a:pt x="3667744" y="0"/>
                  <a:pt x="3716086" y="48342"/>
                  <a:pt x="3716086" y="107974"/>
                </a:cubicBezTo>
                <a:lnTo>
                  <a:pt x="3716086" y="1844545"/>
                </a:lnTo>
                <a:cubicBezTo>
                  <a:pt x="3716086" y="1904138"/>
                  <a:pt x="3667704" y="1952520"/>
                  <a:pt x="3608111" y="1952520"/>
                </a:cubicBezTo>
                <a:lnTo>
                  <a:pt x="107974" y="1952520"/>
                </a:lnTo>
                <a:cubicBezTo>
                  <a:pt x="48342" y="1952520"/>
                  <a:pt x="0" y="1904178"/>
                  <a:pt x="0" y="1844545"/>
                </a:cubicBezTo>
                <a:lnTo>
                  <a:pt x="0" y="107974"/>
                </a:lnTo>
                <a:cubicBezTo>
                  <a:pt x="0" y="48382"/>
                  <a:pt x="48382" y="0"/>
                  <a:pt x="107974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dirty="0"/>
          </a:p>
        </p:txBody>
      </p:sp>
      <p:sp>
        <p:nvSpPr>
          <p:cNvPr id="27" name="Shape 25"/>
          <p:cNvSpPr/>
          <p:nvPr/>
        </p:nvSpPr>
        <p:spPr>
          <a:xfrm>
            <a:off x="8254906" y="1304679"/>
            <a:ext cx="359911" cy="359911"/>
          </a:xfrm>
          <a:custGeom>
            <a:avLst/>
            <a:gdLst/>
            <a:ahLst/>
            <a:cxnLst/>
            <a:rect l="l" t="t" r="r" b="b"/>
            <a:pathLst>
              <a:path w="359911" h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8" name="Shape 26"/>
          <p:cNvSpPr/>
          <p:nvPr/>
        </p:nvSpPr>
        <p:spPr>
          <a:xfrm>
            <a:off x="8376376" y="1403655"/>
            <a:ext cx="121470" cy="161960"/>
          </a:xfrm>
          <a:custGeom>
            <a:avLst/>
            <a:gdLst/>
            <a:ahLst/>
            <a:cxnLst/>
            <a:rect l="l" t="t" r="r" b="b"/>
            <a:pathLst>
              <a:path w="121470" h="161960">
                <a:moveTo>
                  <a:pt x="25306" y="45551"/>
                </a:moveTo>
                <a:cubicBezTo>
                  <a:pt x="39273" y="45551"/>
                  <a:pt x="50613" y="34212"/>
                  <a:pt x="50613" y="20245"/>
                </a:cubicBezTo>
                <a:cubicBezTo>
                  <a:pt x="50613" y="6278"/>
                  <a:pt x="39273" y="-5061"/>
                  <a:pt x="25306" y="-5061"/>
                </a:cubicBezTo>
                <a:cubicBezTo>
                  <a:pt x="11339" y="-5061"/>
                  <a:pt x="0" y="6278"/>
                  <a:pt x="0" y="20245"/>
                </a:cubicBezTo>
                <a:cubicBezTo>
                  <a:pt x="0" y="34212"/>
                  <a:pt x="11339" y="45551"/>
                  <a:pt x="25306" y="45551"/>
                </a:cubicBezTo>
                <a:close/>
                <a:moveTo>
                  <a:pt x="25306" y="106286"/>
                </a:moveTo>
                <a:cubicBezTo>
                  <a:pt x="39273" y="106286"/>
                  <a:pt x="50613" y="94947"/>
                  <a:pt x="50613" y="80980"/>
                </a:cubicBezTo>
                <a:cubicBezTo>
                  <a:pt x="50613" y="67013"/>
                  <a:pt x="39273" y="55674"/>
                  <a:pt x="25306" y="55674"/>
                </a:cubicBezTo>
                <a:cubicBezTo>
                  <a:pt x="11339" y="55674"/>
                  <a:pt x="0" y="67013"/>
                  <a:pt x="0" y="80980"/>
                </a:cubicBezTo>
                <a:cubicBezTo>
                  <a:pt x="0" y="94947"/>
                  <a:pt x="11339" y="106286"/>
                  <a:pt x="25306" y="106286"/>
                </a:cubicBezTo>
                <a:close/>
                <a:moveTo>
                  <a:pt x="25306" y="149307"/>
                </a:moveTo>
                <a:cubicBezTo>
                  <a:pt x="21099" y="149307"/>
                  <a:pt x="17714" y="145922"/>
                  <a:pt x="17714" y="141715"/>
                </a:cubicBezTo>
                <a:cubicBezTo>
                  <a:pt x="17714" y="137508"/>
                  <a:pt x="21099" y="134123"/>
                  <a:pt x="25306" y="134123"/>
                </a:cubicBezTo>
                <a:cubicBezTo>
                  <a:pt x="29513" y="134123"/>
                  <a:pt x="32898" y="137508"/>
                  <a:pt x="32898" y="141715"/>
                </a:cubicBezTo>
                <a:cubicBezTo>
                  <a:pt x="32898" y="145922"/>
                  <a:pt x="29513" y="149307"/>
                  <a:pt x="25306" y="149307"/>
                </a:cubicBezTo>
                <a:close/>
                <a:moveTo>
                  <a:pt x="25306" y="167021"/>
                </a:moveTo>
                <a:cubicBezTo>
                  <a:pt x="39288" y="167021"/>
                  <a:pt x="50613" y="155697"/>
                  <a:pt x="50613" y="141715"/>
                </a:cubicBezTo>
                <a:cubicBezTo>
                  <a:pt x="50613" y="127733"/>
                  <a:pt x="39288" y="116409"/>
                  <a:pt x="25306" y="116409"/>
                </a:cubicBezTo>
                <a:cubicBezTo>
                  <a:pt x="11325" y="116409"/>
                  <a:pt x="0" y="127733"/>
                  <a:pt x="0" y="141715"/>
                </a:cubicBezTo>
                <a:cubicBezTo>
                  <a:pt x="0" y="155697"/>
                  <a:pt x="11325" y="167021"/>
                  <a:pt x="25306" y="167021"/>
                </a:cubicBezTo>
                <a:close/>
                <a:moveTo>
                  <a:pt x="103756" y="141715"/>
                </a:moveTo>
                <a:cubicBezTo>
                  <a:pt x="103756" y="145922"/>
                  <a:pt x="100371" y="149307"/>
                  <a:pt x="96164" y="149307"/>
                </a:cubicBezTo>
                <a:cubicBezTo>
                  <a:pt x="91957" y="149307"/>
                  <a:pt x="88572" y="145922"/>
                  <a:pt x="88572" y="141715"/>
                </a:cubicBezTo>
                <a:cubicBezTo>
                  <a:pt x="88572" y="137508"/>
                  <a:pt x="91957" y="134123"/>
                  <a:pt x="96164" y="134123"/>
                </a:cubicBezTo>
                <a:cubicBezTo>
                  <a:pt x="100371" y="134123"/>
                  <a:pt x="103756" y="137508"/>
                  <a:pt x="103756" y="141715"/>
                </a:cubicBezTo>
                <a:close/>
                <a:moveTo>
                  <a:pt x="121470" y="141715"/>
                </a:moveTo>
                <a:cubicBezTo>
                  <a:pt x="121470" y="127733"/>
                  <a:pt x="110146" y="116409"/>
                  <a:pt x="96164" y="116409"/>
                </a:cubicBezTo>
                <a:cubicBezTo>
                  <a:pt x="82182" y="116409"/>
                  <a:pt x="70858" y="127733"/>
                  <a:pt x="70858" y="141715"/>
                </a:cubicBezTo>
                <a:cubicBezTo>
                  <a:pt x="70858" y="155697"/>
                  <a:pt x="82182" y="167021"/>
                  <a:pt x="96164" y="167021"/>
                </a:cubicBezTo>
                <a:cubicBezTo>
                  <a:pt x="110146" y="167021"/>
                  <a:pt x="121470" y="155697"/>
                  <a:pt x="121470" y="141715"/>
                </a:cubicBezTo>
                <a:close/>
                <a:moveTo>
                  <a:pt x="96164" y="73388"/>
                </a:moveTo>
                <a:cubicBezTo>
                  <a:pt x="100354" y="73388"/>
                  <a:pt x="103756" y="76790"/>
                  <a:pt x="103756" y="80980"/>
                </a:cubicBezTo>
                <a:cubicBezTo>
                  <a:pt x="103756" y="85170"/>
                  <a:pt x="100354" y="88572"/>
                  <a:pt x="96164" y="88572"/>
                </a:cubicBezTo>
                <a:cubicBezTo>
                  <a:pt x="91974" y="88572"/>
                  <a:pt x="88572" y="85170"/>
                  <a:pt x="88572" y="80980"/>
                </a:cubicBezTo>
                <a:cubicBezTo>
                  <a:pt x="88572" y="76790"/>
                  <a:pt x="91974" y="73388"/>
                  <a:pt x="96164" y="73388"/>
                </a:cubicBezTo>
                <a:close/>
                <a:moveTo>
                  <a:pt x="96164" y="106286"/>
                </a:moveTo>
                <a:cubicBezTo>
                  <a:pt x="110131" y="106286"/>
                  <a:pt x="121470" y="94947"/>
                  <a:pt x="121470" y="80980"/>
                </a:cubicBezTo>
                <a:cubicBezTo>
                  <a:pt x="121470" y="67013"/>
                  <a:pt x="110131" y="55674"/>
                  <a:pt x="96164" y="55674"/>
                </a:cubicBezTo>
                <a:cubicBezTo>
                  <a:pt x="82197" y="55674"/>
                  <a:pt x="70858" y="67013"/>
                  <a:pt x="70858" y="80980"/>
                </a:cubicBezTo>
                <a:cubicBezTo>
                  <a:pt x="70858" y="94947"/>
                  <a:pt x="82197" y="106286"/>
                  <a:pt x="96164" y="106286"/>
                </a:cubicBezTo>
                <a:close/>
                <a:moveTo>
                  <a:pt x="96164" y="45551"/>
                </a:moveTo>
                <a:cubicBezTo>
                  <a:pt x="110131" y="45551"/>
                  <a:pt x="121470" y="34212"/>
                  <a:pt x="121470" y="20245"/>
                </a:cubicBezTo>
                <a:cubicBezTo>
                  <a:pt x="121470" y="6278"/>
                  <a:pt x="110131" y="-5061"/>
                  <a:pt x="96164" y="-5061"/>
                </a:cubicBezTo>
                <a:cubicBezTo>
                  <a:pt x="82197" y="-5061"/>
                  <a:pt x="70858" y="6278"/>
                  <a:pt x="70858" y="20245"/>
                </a:cubicBezTo>
                <a:cubicBezTo>
                  <a:pt x="70858" y="34212"/>
                  <a:pt x="82197" y="45551"/>
                  <a:pt x="96164" y="4555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Text 27"/>
          <p:cNvSpPr/>
          <p:nvPr/>
        </p:nvSpPr>
        <p:spPr>
          <a:xfrm>
            <a:off x="8722791" y="1358666"/>
            <a:ext cx="1205703" cy="25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5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Random Forest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54906" y="1772564"/>
            <a:ext cx="3482143" cy="3599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Ensemble d'arbres réduisant le surapprentissage et améliorant la précision.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254906" y="2240449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2" name="Text 30"/>
          <p:cNvSpPr/>
          <p:nvPr/>
        </p:nvSpPr>
        <p:spPr>
          <a:xfrm>
            <a:off x="8326889" y="2330427"/>
            <a:ext cx="440892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174969" y="2312431"/>
            <a:ext cx="494878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96.49%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254906" y="2636351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5" name="Text 33"/>
          <p:cNvSpPr/>
          <p:nvPr/>
        </p:nvSpPr>
        <p:spPr>
          <a:xfrm>
            <a:off x="8326889" y="2726329"/>
            <a:ext cx="413898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Testing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185373" y="2708334"/>
            <a:ext cx="485880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89.75%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64410" y="3261697"/>
            <a:ext cx="3716086" cy="1952520"/>
          </a:xfrm>
          <a:custGeom>
            <a:avLst/>
            <a:gdLst/>
            <a:ahLst/>
            <a:cxnLst/>
            <a:rect l="l" t="t" r="r" b="b"/>
            <a:pathLst>
              <a:path w="3716086" h="1952520">
                <a:moveTo>
                  <a:pt x="107974" y="0"/>
                </a:moveTo>
                <a:lnTo>
                  <a:pt x="3608111" y="0"/>
                </a:lnTo>
                <a:cubicBezTo>
                  <a:pt x="3667744" y="0"/>
                  <a:pt x="3716086" y="48342"/>
                  <a:pt x="3716086" y="107974"/>
                </a:cubicBezTo>
                <a:lnTo>
                  <a:pt x="3716086" y="1844545"/>
                </a:lnTo>
                <a:cubicBezTo>
                  <a:pt x="3716086" y="1904138"/>
                  <a:pt x="3667704" y="1952520"/>
                  <a:pt x="3608111" y="1952520"/>
                </a:cubicBezTo>
                <a:lnTo>
                  <a:pt x="107974" y="1952520"/>
                </a:lnTo>
                <a:cubicBezTo>
                  <a:pt x="48342" y="1952520"/>
                  <a:pt x="0" y="1904178"/>
                  <a:pt x="0" y="1844545"/>
                </a:cubicBezTo>
                <a:lnTo>
                  <a:pt x="0" y="107974"/>
                </a:lnTo>
                <a:cubicBezTo>
                  <a:pt x="0" y="48382"/>
                  <a:pt x="48382" y="0"/>
                  <a:pt x="107974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8" name="Shape 36"/>
          <p:cNvSpPr/>
          <p:nvPr/>
        </p:nvSpPr>
        <p:spPr>
          <a:xfrm>
            <a:off x="512874" y="3410161"/>
            <a:ext cx="359911" cy="359911"/>
          </a:xfrm>
          <a:custGeom>
            <a:avLst/>
            <a:gdLst/>
            <a:ahLst/>
            <a:cxnLst/>
            <a:rect l="l" t="t" r="r" b="b"/>
            <a:pathLst>
              <a:path w="359911" h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9" name="Shape 37"/>
          <p:cNvSpPr/>
          <p:nvPr/>
        </p:nvSpPr>
        <p:spPr>
          <a:xfrm>
            <a:off x="614099" y="3509137"/>
            <a:ext cx="161960" cy="161960"/>
          </a:xfrm>
          <a:custGeom>
            <a:avLst/>
            <a:gdLst/>
            <a:ahLst/>
            <a:cxnLst/>
            <a:rect l="l" t="t" r="r" b="b"/>
            <a:pathLst>
              <a:path w="161960" h="161960">
                <a:moveTo>
                  <a:pt x="40490" y="101225"/>
                </a:moveTo>
                <a:lnTo>
                  <a:pt x="7750" y="101225"/>
                </a:lnTo>
                <a:cubicBezTo>
                  <a:pt x="-127" y="101225"/>
                  <a:pt x="-4966" y="92653"/>
                  <a:pt x="-917" y="85883"/>
                </a:cubicBezTo>
                <a:lnTo>
                  <a:pt x="15816" y="57983"/>
                </a:lnTo>
                <a:cubicBezTo>
                  <a:pt x="18568" y="53396"/>
                  <a:pt x="23503" y="50613"/>
                  <a:pt x="28849" y="50613"/>
                </a:cubicBezTo>
                <a:lnTo>
                  <a:pt x="58900" y="50613"/>
                </a:lnTo>
                <a:cubicBezTo>
                  <a:pt x="82973" y="9838"/>
                  <a:pt x="118876" y="7782"/>
                  <a:pt x="142886" y="11293"/>
                </a:cubicBezTo>
                <a:cubicBezTo>
                  <a:pt x="146935" y="11894"/>
                  <a:pt x="150098" y="15057"/>
                  <a:pt x="150667" y="19075"/>
                </a:cubicBezTo>
                <a:cubicBezTo>
                  <a:pt x="154178" y="43084"/>
                  <a:pt x="152122" y="78987"/>
                  <a:pt x="111348" y="103060"/>
                </a:cubicBezTo>
                <a:lnTo>
                  <a:pt x="111348" y="133111"/>
                </a:lnTo>
                <a:cubicBezTo>
                  <a:pt x="111348" y="138457"/>
                  <a:pt x="108564" y="143392"/>
                  <a:pt x="103977" y="146144"/>
                </a:cubicBezTo>
                <a:lnTo>
                  <a:pt x="76077" y="162877"/>
                </a:lnTo>
                <a:cubicBezTo>
                  <a:pt x="69339" y="166927"/>
                  <a:pt x="60735" y="162055"/>
                  <a:pt x="60735" y="154210"/>
                </a:cubicBezTo>
                <a:lnTo>
                  <a:pt x="60735" y="121470"/>
                </a:lnTo>
                <a:cubicBezTo>
                  <a:pt x="60735" y="110304"/>
                  <a:pt x="51656" y="101225"/>
                  <a:pt x="40490" y="101225"/>
                </a:cubicBezTo>
                <a:lnTo>
                  <a:pt x="40458" y="101225"/>
                </a:lnTo>
                <a:close/>
                <a:moveTo>
                  <a:pt x="126531" y="50613"/>
                </a:moveTo>
                <a:cubicBezTo>
                  <a:pt x="126531" y="42232"/>
                  <a:pt x="119728" y="35429"/>
                  <a:pt x="111348" y="35429"/>
                </a:cubicBezTo>
                <a:cubicBezTo>
                  <a:pt x="102967" y="35429"/>
                  <a:pt x="96164" y="42232"/>
                  <a:pt x="96164" y="50613"/>
                </a:cubicBezTo>
                <a:cubicBezTo>
                  <a:pt x="96164" y="58993"/>
                  <a:pt x="102967" y="65796"/>
                  <a:pt x="111348" y="65796"/>
                </a:cubicBezTo>
                <a:cubicBezTo>
                  <a:pt x="119728" y="65796"/>
                  <a:pt x="126531" y="58993"/>
                  <a:pt x="126531" y="5061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0" name="Text 38"/>
          <p:cNvSpPr/>
          <p:nvPr/>
        </p:nvSpPr>
        <p:spPr>
          <a:xfrm>
            <a:off x="980759" y="3464148"/>
            <a:ext cx="1744164" cy="2339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5" b="1" dirty="0" err="1">
                <a:solidFill>
                  <a:srgbClr val="E8E9EA"/>
                </a:solidFill>
                <a:latin typeface="Hedvig Letters Sans" pitchFamily="34" charset="0"/>
              </a:rPr>
              <a:t>RandomizedSearchCV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12874" y="3878046"/>
            <a:ext cx="3482143" cy="4942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Classe de scikit learn </a:t>
            </a:r>
            <a:r>
              <a:rPr lang="en-US" sz="992" dirty="0" err="1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permet</a:t>
            </a: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 les </a:t>
            </a:r>
            <a:r>
              <a:rPr lang="en-US" sz="992" dirty="0" err="1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recherches</a:t>
            </a: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 </a:t>
            </a:r>
            <a:r>
              <a:rPr lang="en-US" sz="992" dirty="0" err="1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aleatoire</a:t>
            </a: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 des</a:t>
            </a:r>
            <a:r>
              <a:rPr lang="en-US" sz="1600" dirty="0"/>
              <a:t> </a:t>
            </a:r>
            <a:r>
              <a:rPr lang="en-US" sz="992" dirty="0" err="1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hypoerparametres</a:t>
            </a: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 </a:t>
            </a:r>
            <a:r>
              <a:rPr lang="en-US" sz="992" dirty="0" err="1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optimaux</a:t>
            </a: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 pour  un </a:t>
            </a:r>
            <a:r>
              <a:rPr lang="en-US" sz="992" dirty="0" err="1">
                <a:solidFill>
                  <a:srgbClr val="E8E9EA">
                    <a:alpha val="70000"/>
                  </a:srgbClr>
                </a:solidFill>
                <a:latin typeface="Liter" pitchFamily="34" charset="0"/>
              </a:rPr>
              <a:t>Ml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30322" y="4319517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3" name="Text 41"/>
          <p:cNvSpPr/>
          <p:nvPr/>
        </p:nvSpPr>
        <p:spPr>
          <a:xfrm>
            <a:off x="584856" y="4435908"/>
            <a:ext cx="440892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3441653" y="4417913"/>
            <a:ext cx="485880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97.84%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512874" y="4741833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Text 44"/>
          <p:cNvSpPr/>
          <p:nvPr/>
        </p:nvSpPr>
        <p:spPr>
          <a:xfrm>
            <a:off x="584856" y="4831811"/>
            <a:ext cx="413898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Testing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3438560" y="4813815"/>
            <a:ext cx="485880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88.67%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235427" y="3261697"/>
            <a:ext cx="3716086" cy="1952520"/>
          </a:xfrm>
          <a:custGeom>
            <a:avLst/>
            <a:gdLst/>
            <a:ahLst/>
            <a:cxnLst/>
            <a:rect l="l" t="t" r="r" b="b"/>
            <a:pathLst>
              <a:path w="3716086" h="1952520">
                <a:moveTo>
                  <a:pt x="107974" y="0"/>
                </a:moveTo>
                <a:lnTo>
                  <a:pt x="3608111" y="0"/>
                </a:lnTo>
                <a:cubicBezTo>
                  <a:pt x="3667744" y="0"/>
                  <a:pt x="3716086" y="48342"/>
                  <a:pt x="3716086" y="107974"/>
                </a:cubicBezTo>
                <a:lnTo>
                  <a:pt x="3716086" y="1844545"/>
                </a:lnTo>
                <a:cubicBezTo>
                  <a:pt x="3716086" y="1904138"/>
                  <a:pt x="3667704" y="1952520"/>
                  <a:pt x="3608111" y="1952520"/>
                </a:cubicBezTo>
                <a:lnTo>
                  <a:pt x="107974" y="1952520"/>
                </a:lnTo>
                <a:cubicBezTo>
                  <a:pt x="48342" y="1952520"/>
                  <a:pt x="0" y="1904178"/>
                  <a:pt x="0" y="1844545"/>
                </a:cubicBezTo>
                <a:lnTo>
                  <a:pt x="0" y="107974"/>
                </a:lnTo>
                <a:cubicBezTo>
                  <a:pt x="0" y="48382"/>
                  <a:pt x="48382" y="0"/>
                  <a:pt x="107974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9" name="Shape 47"/>
          <p:cNvSpPr/>
          <p:nvPr/>
        </p:nvSpPr>
        <p:spPr>
          <a:xfrm>
            <a:off x="4383890" y="3410161"/>
            <a:ext cx="359911" cy="359911"/>
          </a:xfrm>
          <a:custGeom>
            <a:avLst/>
            <a:gdLst/>
            <a:ahLst/>
            <a:cxnLst/>
            <a:rect l="l" t="t" r="r" b="b"/>
            <a:pathLst>
              <a:path w="359911" h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0" name="Shape 48"/>
          <p:cNvSpPr/>
          <p:nvPr/>
        </p:nvSpPr>
        <p:spPr>
          <a:xfrm>
            <a:off x="4474993" y="3509137"/>
            <a:ext cx="182205" cy="161960"/>
          </a:xfrm>
          <a:custGeom>
            <a:avLst/>
            <a:gdLst/>
            <a:ahLst/>
            <a:cxnLst/>
            <a:rect l="l" t="t" r="r" b="b"/>
            <a:pathLst>
              <a:path w="182205" h="161960">
                <a:moveTo>
                  <a:pt x="30368" y="30368"/>
                </a:moveTo>
                <a:cubicBezTo>
                  <a:pt x="30368" y="19201"/>
                  <a:pt x="39446" y="10123"/>
                  <a:pt x="50613" y="10123"/>
                </a:cubicBezTo>
                <a:lnTo>
                  <a:pt x="131593" y="10123"/>
                </a:lnTo>
                <a:cubicBezTo>
                  <a:pt x="142759" y="10123"/>
                  <a:pt x="151838" y="19201"/>
                  <a:pt x="151838" y="30368"/>
                </a:cubicBezTo>
                <a:lnTo>
                  <a:pt x="151838" y="101225"/>
                </a:lnTo>
                <a:cubicBezTo>
                  <a:pt x="151838" y="112391"/>
                  <a:pt x="142759" y="121470"/>
                  <a:pt x="131593" y="121470"/>
                </a:cubicBezTo>
                <a:lnTo>
                  <a:pt x="50613" y="121470"/>
                </a:lnTo>
                <a:cubicBezTo>
                  <a:pt x="39446" y="121470"/>
                  <a:pt x="30368" y="112391"/>
                  <a:pt x="30368" y="101225"/>
                </a:cubicBezTo>
                <a:lnTo>
                  <a:pt x="30368" y="30368"/>
                </a:lnTo>
                <a:close/>
                <a:moveTo>
                  <a:pt x="115365" y="36568"/>
                </a:moveTo>
                <a:cubicBezTo>
                  <a:pt x="111822" y="34353"/>
                  <a:pt x="107140" y="35429"/>
                  <a:pt x="104895" y="38972"/>
                </a:cubicBezTo>
                <a:lnTo>
                  <a:pt x="85472" y="70067"/>
                </a:lnTo>
                <a:lnTo>
                  <a:pt x="76931" y="58679"/>
                </a:lnTo>
                <a:cubicBezTo>
                  <a:pt x="74400" y="55326"/>
                  <a:pt x="69656" y="54630"/>
                  <a:pt x="66302" y="57161"/>
                </a:cubicBezTo>
                <a:cubicBezTo>
                  <a:pt x="62949" y="59691"/>
                  <a:pt x="62253" y="64436"/>
                  <a:pt x="64784" y="67789"/>
                </a:cubicBezTo>
                <a:lnTo>
                  <a:pt x="79968" y="88034"/>
                </a:lnTo>
                <a:cubicBezTo>
                  <a:pt x="81455" y="90027"/>
                  <a:pt x="83859" y="91166"/>
                  <a:pt x="86358" y="91071"/>
                </a:cubicBezTo>
                <a:cubicBezTo>
                  <a:pt x="88857" y="90976"/>
                  <a:pt x="91134" y="89647"/>
                  <a:pt x="92463" y="87496"/>
                </a:cubicBezTo>
                <a:lnTo>
                  <a:pt x="117769" y="47006"/>
                </a:lnTo>
                <a:cubicBezTo>
                  <a:pt x="119983" y="43464"/>
                  <a:pt x="118908" y="38782"/>
                  <a:pt x="115365" y="36536"/>
                </a:cubicBezTo>
                <a:close/>
                <a:moveTo>
                  <a:pt x="15184" y="98694"/>
                </a:moveTo>
                <a:lnTo>
                  <a:pt x="15184" y="131593"/>
                </a:lnTo>
                <a:cubicBezTo>
                  <a:pt x="15184" y="134376"/>
                  <a:pt x="17461" y="136654"/>
                  <a:pt x="20245" y="136654"/>
                </a:cubicBezTo>
                <a:lnTo>
                  <a:pt x="161960" y="136654"/>
                </a:lnTo>
                <a:cubicBezTo>
                  <a:pt x="164744" y="136654"/>
                  <a:pt x="167021" y="134376"/>
                  <a:pt x="167021" y="131593"/>
                </a:cubicBezTo>
                <a:lnTo>
                  <a:pt x="167021" y="98694"/>
                </a:lnTo>
                <a:cubicBezTo>
                  <a:pt x="167021" y="94487"/>
                  <a:pt x="170406" y="91103"/>
                  <a:pt x="174613" y="91103"/>
                </a:cubicBezTo>
                <a:cubicBezTo>
                  <a:pt x="178820" y="91103"/>
                  <a:pt x="182205" y="94487"/>
                  <a:pt x="182205" y="98694"/>
                </a:cubicBezTo>
                <a:lnTo>
                  <a:pt x="182205" y="131593"/>
                </a:lnTo>
                <a:cubicBezTo>
                  <a:pt x="182205" y="142759"/>
                  <a:pt x="173127" y="151838"/>
                  <a:pt x="161960" y="151838"/>
                </a:cubicBezTo>
                <a:lnTo>
                  <a:pt x="20245" y="151838"/>
                </a:lnTo>
                <a:cubicBezTo>
                  <a:pt x="9079" y="151838"/>
                  <a:pt x="0" y="142759"/>
                  <a:pt x="0" y="131593"/>
                </a:cubicBezTo>
                <a:lnTo>
                  <a:pt x="0" y="98694"/>
                </a:lnTo>
                <a:cubicBezTo>
                  <a:pt x="0" y="94487"/>
                  <a:pt x="3385" y="91103"/>
                  <a:pt x="7592" y="91103"/>
                </a:cubicBezTo>
                <a:cubicBezTo>
                  <a:pt x="11799" y="91103"/>
                  <a:pt x="15184" y="94487"/>
                  <a:pt x="15184" y="98694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1" name="Text 49"/>
          <p:cNvSpPr/>
          <p:nvPr/>
        </p:nvSpPr>
        <p:spPr>
          <a:xfrm>
            <a:off x="4851775" y="3464148"/>
            <a:ext cx="1349668" cy="25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5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Voting Regressor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383890" y="3878046"/>
            <a:ext cx="3482143" cy="3599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Combinaison de plusieurs modèles par vote pour améliorer les prédictions.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383890" y="4345931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4" name="Text 52"/>
          <p:cNvSpPr/>
          <p:nvPr/>
        </p:nvSpPr>
        <p:spPr>
          <a:xfrm>
            <a:off x="4455872" y="4435908"/>
            <a:ext cx="440892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304656" y="4417913"/>
            <a:ext cx="494878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95.48%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383890" y="4741833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7" name="Text 55"/>
          <p:cNvSpPr/>
          <p:nvPr/>
        </p:nvSpPr>
        <p:spPr>
          <a:xfrm>
            <a:off x="4455872" y="4831811"/>
            <a:ext cx="413898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Testing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7295799" y="4813815"/>
            <a:ext cx="503876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88.02%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106443" y="3261697"/>
            <a:ext cx="3716086" cy="1952520"/>
          </a:xfrm>
          <a:custGeom>
            <a:avLst/>
            <a:gdLst/>
            <a:ahLst/>
            <a:cxnLst/>
            <a:rect l="l" t="t" r="r" b="b"/>
            <a:pathLst>
              <a:path w="3716086" h="1952520">
                <a:moveTo>
                  <a:pt x="107974" y="0"/>
                </a:moveTo>
                <a:lnTo>
                  <a:pt x="3608111" y="0"/>
                </a:lnTo>
                <a:cubicBezTo>
                  <a:pt x="3667744" y="0"/>
                  <a:pt x="3716086" y="48342"/>
                  <a:pt x="3716086" y="107974"/>
                </a:cubicBezTo>
                <a:lnTo>
                  <a:pt x="3716086" y="1844545"/>
                </a:lnTo>
                <a:cubicBezTo>
                  <a:pt x="3716086" y="1904138"/>
                  <a:pt x="3667704" y="1952520"/>
                  <a:pt x="3608111" y="1952520"/>
                </a:cubicBezTo>
                <a:lnTo>
                  <a:pt x="107974" y="1952520"/>
                </a:lnTo>
                <a:cubicBezTo>
                  <a:pt x="48342" y="1952520"/>
                  <a:pt x="0" y="1904178"/>
                  <a:pt x="0" y="1844545"/>
                </a:cubicBezTo>
                <a:lnTo>
                  <a:pt x="0" y="107974"/>
                </a:lnTo>
                <a:cubicBezTo>
                  <a:pt x="0" y="48382"/>
                  <a:pt x="48382" y="0"/>
                  <a:pt x="10797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0" name="Shape 58"/>
          <p:cNvSpPr/>
          <p:nvPr/>
        </p:nvSpPr>
        <p:spPr>
          <a:xfrm>
            <a:off x="8254906" y="3410161"/>
            <a:ext cx="359911" cy="359911"/>
          </a:xfrm>
          <a:custGeom>
            <a:avLst/>
            <a:gdLst/>
            <a:ahLst/>
            <a:cxnLst/>
            <a:rect l="l" t="t" r="r" b="b"/>
            <a:pathLst>
              <a:path w="359911" h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1" name="Shape 59"/>
          <p:cNvSpPr/>
          <p:nvPr/>
        </p:nvSpPr>
        <p:spPr>
          <a:xfrm>
            <a:off x="8356131" y="3509137"/>
            <a:ext cx="161960" cy="161960"/>
          </a:xfrm>
          <a:custGeom>
            <a:avLst/>
            <a:gdLst/>
            <a:ahLst/>
            <a:cxnLst/>
            <a:rect l="l" t="t" r="r" b="b"/>
            <a:pathLst>
              <a:path w="161960" h="161960">
                <a:moveTo>
                  <a:pt x="45646" y="0"/>
                </a:moveTo>
                <a:lnTo>
                  <a:pt x="116504" y="0"/>
                </a:lnTo>
                <a:cubicBezTo>
                  <a:pt x="124886" y="0"/>
                  <a:pt x="131719" y="6896"/>
                  <a:pt x="131403" y="15247"/>
                </a:cubicBezTo>
                <a:cubicBezTo>
                  <a:pt x="131340" y="16924"/>
                  <a:pt x="131276" y="18600"/>
                  <a:pt x="131181" y="20245"/>
                </a:cubicBezTo>
                <a:lnTo>
                  <a:pt x="146871" y="20245"/>
                </a:lnTo>
                <a:cubicBezTo>
                  <a:pt x="155127" y="20245"/>
                  <a:pt x="162403" y="27078"/>
                  <a:pt x="161770" y="35998"/>
                </a:cubicBezTo>
                <a:cubicBezTo>
                  <a:pt x="159398" y="68801"/>
                  <a:pt x="142632" y="86832"/>
                  <a:pt x="124444" y="96259"/>
                </a:cubicBezTo>
                <a:cubicBezTo>
                  <a:pt x="119446" y="98853"/>
                  <a:pt x="114353" y="100782"/>
                  <a:pt x="109513" y="102206"/>
                </a:cubicBezTo>
                <a:cubicBezTo>
                  <a:pt x="103123" y="111253"/>
                  <a:pt x="96480" y="116029"/>
                  <a:pt x="91197" y="118592"/>
                </a:cubicBezTo>
                <a:lnTo>
                  <a:pt x="91197" y="141715"/>
                </a:lnTo>
                <a:lnTo>
                  <a:pt x="111443" y="141715"/>
                </a:lnTo>
                <a:cubicBezTo>
                  <a:pt x="117042" y="141715"/>
                  <a:pt x="121565" y="146239"/>
                  <a:pt x="121565" y="151838"/>
                </a:cubicBezTo>
                <a:cubicBezTo>
                  <a:pt x="121565" y="157437"/>
                  <a:pt x="117042" y="161960"/>
                  <a:pt x="111443" y="161960"/>
                </a:cubicBezTo>
                <a:lnTo>
                  <a:pt x="50707" y="161960"/>
                </a:lnTo>
                <a:cubicBezTo>
                  <a:pt x="45108" y="161960"/>
                  <a:pt x="40585" y="157437"/>
                  <a:pt x="40585" y="151838"/>
                </a:cubicBezTo>
                <a:cubicBezTo>
                  <a:pt x="40585" y="146239"/>
                  <a:pt x="45108" y="141715"/>
                  <a:pt x="50707" y="141715"/>
                </a:cubicBezTo>
                <a:lnTo>
                  <a:pt x="70952" y="141715"/>
                </a:lnTo>
                <a:lnTo>
                  <a:pt x="70952" y="118592"/>
                </a:lnTo>
                <a:cubicBezTo>
                  <a:pt x="65891" y="116156"/>
                  <a:pt x="59596" y="111632"/>
                  <a:pt x="53460" y="103313"/>
                </a:cubicBezTo>
                <a:cubicBezTo>
                  <a:pt x="47639" y="101794"/>
                  <a:pt x="41312" y="99485"/>
                  <a:pt x="35144" y="96006"/>
                </a:cubicBezTo>
                <a:cubicBezTo>
                  <a:pt x="18031" y="86421"/>
                  <a:pt x="2594" y="68359"/>
                  <a:pt x="380" y="35935"/>
                </a:cubicBezTo>
                <a:cubicBezTo>
                  <a:pt x="-221" y="27046"/>
                  <a:pt x="7022" y="20213"/>
                  <a:pt x="15279" y="20213"/>
                </a:cubicBezTo>
                <a:lnTo>
                  <a:pt x="30969" y="20213"/>
                </a:lnTo>
                <a:cubicBezTo>
                  <a:pt x="30874" y="18568"/>
                  <a:pt x="30810" y="16924"/>
                  <a:pt x="30747" y="15215"/>
                </a:cubicBezTo>
                <a:cubicBezTo>
                  <a:pt x="30431" y="6833"/>
                  <a:pt x="37263" y="-32"/>
                  <a:pt x="45646" y="-32"/>
                </a:cubicBezTo>
                <a:close/>
                <a:moveTo>
                  <a:pt x="32107" y="35429"/>
                </a:moveTo>
                <a:lnTo>
                  <a:pt x="15532" y="35429"/>
                </a:lnTo>
                <a:cubicBezTo>
                  <a:pt x="17493" y="62222"/>
                  <a:pt x="29798" y="75634"/>
                  <a:pt x="42483" y="82752"/>
                </a:cubicBezTo>
                <a:cubicBezTo>
                  <a:pt x="37928" y="70952"/>
                  <a:pt x="34163" y="55547"/>
                  <a:pt x="32107" y="35429"/>
                </a:cubicBezTo>
                <a:close/>
                <a:moveTo>
                  <a:pt x="120205" y="81233"/>
                </a:moveTo>
                <a:cubicBezTo>
                  <a:pt x="133016" y="73705"/>
                  <a:pt x="144594" y="60324"/>
                  <a:pt x="146555" y="35429"/>
                </a:cubicBezTo>
                <a:lnTo>
                  <a:pt x="130011" y="35429"/>
                </a:lnTo>
                <a:cubicBezTo>
                  <a:pt x="128050" y="54693"/>
                  <a:pt x="124507" y="69656"/>
                  <a:pt x="120205" y="8123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2" name="Text 60"/>
          <p:cNvSpPr/>
          <p:nvPr/>
        </p:nvSpPr>
        <p:spPr>
          <a:xfrm>
            <a:off x="8722791" y="3464148"/>
            <a:ext cx="1259690" cy="25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5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Meilleur Modèle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254906" y="3878046"/>
            <a:ext cx="3482143" cy="3599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Random Forest Regressor sélectionné pour son équilibre performance/généralisation.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254906" y="4345931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5" name="Text 63"/>
          <p:cNvSpPr/>
          <p:nvPr/>
        </p:nvSpPr>
        <p:spPr>
          <a:xfrm>
            <a:off x="8326889" y="4435908"/>
            <a:ext cx="458887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R² Score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264806" y="4417913"/>
            <a:ext cx="404900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0.904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8254906" y="4741833"/>
            <a:ext cx="3419159" cy="323920"/>
          </a:xfrm>
          <a:custGeom>
            <a:avLst/>
            <a:gdLst/>
            <a:ahLst/>
            <a:cxnLst/>
            <a:rect l="l" t="t" r="r" b="b"/>
            <a:pathLst>
              <a:path w="3419159" h="323920">
                <a:moveTo>
                  <a:pt x="35991" y="0"/>
                </a:moveTo>
                <a:lnTo>
                  <a:pt x="3383168" y="0"/>
                </a:lnTo>
                <a:cubicBezTo>
                  <a:pt x="3403045" y="0"/>
                  <a:pt x="3419159" y="16114"/>
                  <a:pt x="3419159" y="35991"/>
                </a:cubicBezTo>
                <a:lnTo>
                  <a:pt x="3419159" y="287930"/>
                </a:lnTo>
                <a:cubicBezTo>
                  <a:pt x="3419159" y="307807"/>
                  <a:pt x="3403045" y="323920"/>
                  <a:pt x="3383168" y="323920"/>
                </a:cubicBezTo>
                <a:lnTo>
                  <a:pt x="35991" y="323920"/>
                </a:lnTo>
                <a:cubicBezTo>
                  <a:pt x="16127" y="323920"/>
                  <a:pt x="0" y="307793"/>
                  <a:pt x="0" y="287930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8" name="Text 66"/>
          <p:cNvSpPr/>
          <p:nvPr/>
        </p:nvSpPr>
        <p:spPr>
          <a:xfrm>
            <a:off x="8326889" y="4831811"/>
            <a:ext cx="287929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MAE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1306702" y="4813815"/>
            <a:ext cx="359911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2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~10%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364410" y="5367179"/>
            <a:ext cx="11463179" cy="1484635"/>
          </a:xfrm>
          <a:custGeom>
            <a:avLst/>
            <a:gdLst/>
            <a:ahLst/>
            <a:cxnLst/>
            <a:rect l="l" t="t" r="r" b="b"/>
            <a:pathLst>
              <a:path w="11463179" h="1484635">
                <a:moveTo>
                  <a:pt x="107977" y="0"/>
                </a:moveTo>
                <a:lnTo>
                  <a:pt x="11355202" y="0"/>
                </a:lnTo>
                <a:cubicBezTo>
                  <a:pt x="11414836" y="0"/>
                  <a:pt x="11463179" y="48343"/>
                  <a:pt x="11463179" y="107977"/>
                </a:cubicBezTo>
                <a:lnTo>
                  <a:pt x="11463179" y="1376657"/>
                </a:lnTo>
                <a:cubicBezTo>
                  <a:pt x="11463179" y="1436292"/>
                  <a:pt x="11414836" y="1484635"/>
                  <a:pt x="11355202" y="1484635"/>
                </a:cubicBezTo>
                <a:lnTo>
                  <a:pt x="107977" y="1484635"/>
                </a:lnTo>
                <a:cubicBezTo>
                  <a:pt x="48343" y="1484635"/>
                  <a:pt x="0" y="1436292"/>
                  <a:pt x="0" y="1376657"/>
                </a:cubicBezTo>
                <a:lnTo>
                  <a:pt x="0" y="107977"/>
                </a:lnTo>
                <a:cubicBezTo>
                  <a:pt x="0" y="48383"/>
                  <a:pt x="48383" y="0"/>
                  <a:pt x="10797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1" name="Shape 69"/>
          <p:cNvSpPr/>
          <p:nvPr/>
        </p:nvSpPr>
        <p:spPr>
          <a:xfrm>
            <a:off x="515123" y="5560632"/>
            <a:ext cx="202450" cy="161960"/>
          </a:xfrm>
          <a:custGeom>
            <a:avLst/>
            <a:gdLst/>
            <a:ahLst/>
            <a:cxnLst/>
            <a:rect l="l" t="t" r="r" b="b"/>
            <a:pathLst>
              <a:path w="202450" h="161960">
                <a:moveTo>
                  <a:pt x="131561" y="66587"/>
                </a:moveTo>
                <a:cubicBezTo>
                  <a:pt x="135420" y="65543"/>
                  <a:pt x="139469" y="67378"/>
                  <a:pt x="141209" y="70952"/>
                </a:cubicBezTo>
                <a:lnTo>
                  <a:pt x="147093" y="82846"/>
                </a:lnTo>
                <a:cubicBezTo>
                  <a:pt x="150351" y="83289"/>
                  <a:pt x="153546" y="84175"/>
                  <a:pt x="156551" y="85409"/>
                </a:cubicBezTo>
                <a:lnTo>
                  <a:pt x="167622" y="78038"/>
                </a:lnTo>
                <a:cubicBezTo>
                  <a:pt x="170944" y="75824"/>
                  <a:pt x="175341" y="76267"/>
                  <a:pt x="178156" y="79082"/>
                </a:cubicBezTo>
                <a:lnTo>
                  <a:pt x="184230" y="85156"/>
                </a:lnTo>
                <a:cubicBezTo>
                  <a:pt x="187045" y="87971"/>
                  <a:pt x="187488" y="92400"/>
                  <a:pt x="185274" y="95689"/>
                </a:cubicBezTo>
                <a:lnTo>
                  <a:pt x="177903" y="106729"/>
                </a:lnTo>
                <a:cubicBezTo>
                  <a:pt x="178504" y="108216"/>
                  <a:pt x="179042" y="109766"/>
                  <a:pt x="179485" y="111379"/>
                </a:cubicBezTo>
                <a:cubicBezTo>
                  <a:pt x="179928" y="112993"/>
                  <a:pt x="180212" y="114574"/>
                  <a:pt x="180434" y="116187"/>
                </a:cubicBezTo>
                <a:lnTo>
                  <a:pt x="192359" y="122071"/>
                </a:lnTo>
                <a:cubicBezTo>
                  <a:pt x="195934" y="123843"/>
                  <a:pt x="197769" y="127892"/>
                  <a:pt x="196725" y="131719"/>
                </a:cubicBezTo>
                <a:lnTo>
                  <a:pt x="194510" y="140007"/>
                </a:lnTo>
                <a:cubicBezTo>
                  <a:pt x="193466" y="143835"/>
                  <a:pt x="189892" y="146428"/>
                  <a:pt x="185906" y="146175"/>
                </a:cubicBezTo>
                <a:lnTo>
                  <a:pt x="172620" y="145321"/>
                </a:lnTo>
                <a:cubicBezTo>
                  <a:pt x="170628" y="147884"/>
                  <a:pt x="168318" y="150256"/>
                  <a:pt x="165693" y="152280"/>
                </a:cubicBezTo>
                <a:lnTo>
                  <a:pt x="166547" y="165535"/>
                </a:lnTo>
                <a:cubicBezTo>
                  <a:pt x="166800" y="169520"/>
                  <a:pt x="164206" y="173127"/>
                  <a:pt x="160379" y="174139"/>
                </a:cubicBezTo>
                <a:lnTo>
                  <a:pt x="152091" y="176353"/>
                </a:lnTo>
                <a:cubicBezTo>
                  <a:pt x="148231" y="177397"/>
                  <a:pt x="144214" y="175562"/>
                  <a:pt x="142443" y="171988"/>
                </a:cubicBezTo>
                <a:lnTo>
                  <a:pt x="136559" y="160094"/>
                </a:lnTo>
                <a:cubicBezTo>
                  <a:pt x="133301" y="159651"/>
                  <a:pt x="130106" y="158765"/>
                  <a:pt x="127101" y="157532"/>
                </a:cubicBezTo>
                <a:lnTo>
                  <a:pt x="116029" y="164902"/>
                </a:lnTo>
                <a:cubicBezTo>
                  <a:pt x="112708" y="167116"/>
                  <a:pt x="108311" y="166673"/>
                  <a:pt x="105496" y="163858"/>
                </a:cubicBezTo>
                <a:lnTo>
                  <a:pt x="99422" y="157785"/>
                </a:lnTo>
                <a:cubicBezTo>
                  <a:pt x="96607" y="154969"/>
                  <a:pt x="96164" y="150572"/>
                  <a:pt x="98378" y="147251"/>
                </a:cubicBezTo>
                <a:lnTo>
                  <a:pt x="105749" y="136179"/>
                </a:lnTo>
                <a:cubicBezTo>
                  <a:pt x="105148" y="134693"/>
                  <a:pt x="104610" y="133143"/>
                  <a:pt x="104167" y="131529"/>
                </a:cubicBezTo>
                <a:cubicBezTo>
                  <a:pt x="103724" y="129916"/>
                  <a:pt x="103439" y="128303"/>
                  <a:pt x="103218" y="126721"/>
                </a:cubicBezTo>
                <a:lnTo>
                  <a:pt x="91292" y="120837"/>
                </a:lnTo>
                <a:cubicBezTo>
                  <a:pt x="87718" y="119066"/>
                  <a:pt x="85915" y="115017"/>
                  <a:pt x="86927" y="111189"/>
                </a:cubicBezTo>
                <a:lnTo>
                  <a:pt x="89141" y="102902"/>
                </a:lnTo>
                <a:cubicBezTo>
                  <a:pt x="90185" y="99074"/>
                  <a:pt x="93760" y="96480"/>
                  <a:pt x="97745" y="96733"/>
                </a:cubicBezTo>
                <a:lnTo>
                  <a:pt x="111000" y="97587"/>
                </a:lnTo>
                <a:cubicBezTo>
                  <a:pt x="112993" y="95025"/>
                  <a:pt x="115302" y="92653"/>
                  <a:pt x="117927" y="90628"/>
                </a:cubicBezTo>
                <a:lnTo>
                  <a:pt x="117073" y="77406"/>
                </a:lnTo>
                <a:cubicBezTo>
                  <a:pt x="116820" y="73420"/>
                  <a:pt x="119414" y="69814"/>
                  <a:pt x="123242" y="68801"/>
                </a:cubicBezTo>
                <a:lnTo>
                  <a:pt x="131529" y="66587"/>
                </a:lnTo>
                <a:close/>
                <a:moveTo>
                  <a:pt x="141842" y="107552"/>
                </a:moveTo>
                <a:cubicBezTo>
                  <a:pt x="134160" y="107560"/>
                  <a:pt x="127930" y="113804"/>
                  <a:pt x="127939" y="121486"/>
                </a:cubicBezTo>
                <a:cubicBezTo>
                  <a:pt x="127948" y="129168"/>
                  <a:pt x="134191" y="135397"/>
                  <a:pt x="141873" y="135389"/>
                </a:cubicBezTo>
                <a:cubicBezTo>
                  <a:pt x="149555" y="135380"/>
                  <a:pt x="155785" y="129136"/>
                  <a:pt x="155776" y="121454"/>
                </a:cubicBezTo>
                <a:cubicBezTo>
                  <a:pt x="155767" y="113772"/>
                  <a:pt x="149523" y="107543"/>
                  <a:pt x="141842" y="107552"/>
                </a:cubicBezTo>
                <a:close/>
                <a:moveTo>
                  <a:pt x="71142" y="-14393"/>
                </a:moveTo>
                <a:lnTo>
                  <a:pt x="79430" y="-12179"/>
                </a:lnTo>
                <a:cubicBezTo>
                  <a:pt x="83258" y="-11135"/>
                  <a:pt x="85852" y="-7529"/>
                  <a:pt x="85598" y="-3575"/>
                </a:cubicBezTo>
                <a:lnTo>
                  <a:pt x="84744" y="9648"/>
                </a:lnTo>
                <a:cubicBezTo>
                  <a:pt x="87370" y="11673"/>
                  <a:pt x="89679" y="14013"/>
                  <a:pt x="91672" y="16607"/>
                </a:cubicBezTo>
                <a:lnTo>
                  <a:pt x="104958" y="15753"/>
                </a:lnTo>
                <a:cubicBezTo>
                  <a:pt x="108912" y="15500"/>
                  <a:pt x="112518" y="18094"/>
                  <a:pt x="113562" y="21922"/>
                </a:cubicBezTo>
                <a:lnTo>
                  <a:pt x="115776" y="30209"/>
                </a:lnTo>
                <a:cubicBezTo>
                  <a:pt x="116788" y="34037"/>
                  <a:pt x="114985" y="38086"/>
                  <a:pt x="111411" y="39857"/>
                </a:cubicBezTo>
                <a:lnTo>
                  <a:pt x="99485" y="45741"/>
                </a:lnTo>
                <a:cubicBezTo>
                  <a:pt x="99264" y="47354"/>
                  <a:pt x="98948" y="48968"/>
                  <a:pt x="98536" y="50549"/>
                </a:cubicBezTo>
                <a:cubicBezTo>
                  <a:pt x="98125" y="52131"/>
                  <a:pt x="97556" y="53713"/>
                  <a:pt x="96955" y="55199"/>
                </a:cubicBezTo>
                <a:lnTo>
                  <a:pt x="104325" y="66271"/>
                </a:lnTo>
                <a:cubicBezTo>
                  <a:pt x="106539" y="69592"/>
                  <a:pt x="106097" y="73989"/>
                  <a:pt x="103281" y="76805"/>
                </a:cubicBezTo>
                <a:lnTo>
                  <a:pt x="97208" y="82878"/>
                </a:lnTo>
                <a:cubicBezTo>
                  <a:pt x="94392" y="85693"/>
                  <a:pt x="89995" y="86136"/>
                  <a:pt x="86674" y="83922"/>
                </a:cubicBezTo>
                <a:lnTo>
                  <a:pt x="75602" y="76551"/>
                </a:lnTo>
                <a:cubicBezTo>
                  <a:pt x="72597" y="77785"/>
                  <a:pt x="69402" y="78671"/>
                  <a:pt x="66144" y="79114"/>
                </a:cubicBezTo>
                <a:lnTo>
                  <a:pt x="60261" y="91008"/>
                </a:lnTo>
                <a:cubicBezTo>
                  <a:pt x="58489" y="94582"/>
                  <a:pt x="54440" y="96385"/>
                  <a:pt x="50613" y="95373"/>
                </a:cubicBezTo>
                <a:lnTo>
                  <a:pt x="42325" y="93159"/>
                </a:lnTo>
                <a:cubicBezTo>
                  <a:pt x="38466" y="92115"/>
                  <a:pt x="35903" y="88509"/>
                  <a:pt x="36156" y="84555"/>
                </a:cubicBezTo>
                <a:lnTo>
                  <a:pt x="37010" y="71300"/>
                </a:lnTo>
                <a:cubicBezTo>
                  <a:pt x="34385" y="69276"/>
                  <a:pt x="32076" y="66935"/>
                  <a:pt x="30083" y="64341"/>
                </a:cubicBezTo>
                <a:lnTo>
                  <a:pt x="16797" y="65195"/>
                </a:lnTo>
                <a:cubicBezTo>
                  <a:pt x="12843" y="65448"/>
                  <a:pt x="9237" y="62854"/>
                  <a:pt x="8193" y="59027"/>
                </a:cubicBezTo>
                <a:lnTo>
                  <a:pt x="5979" y="50739"/>
                </a:lnTo>
                <a:cubicBezTo>
                  <a:pt x="4966" y="46912"/>
                  <a:pt x="6769" y="42863"/>
                  <a:pt x="10344" y="41091"/>
                </a:cubicBezTo>
                <a:lnTo>
                  <a:pt x="22270" y="35207"/>
                </a:lnTo>
                <a:cubicBezTo>
                  <a:pt x="22491" y="33594"/>
                  <a:pt x="22807" y="32012"/>
                  <a:pt x="23219" y="30399"/>
                </a:cubicBezTo>
                <a:cubicBezTo>
                  <a:pt x="23661" y="28786"/>
                  <a:pt x="24167" y="27236"/>
                  <a:pt x="24800" y="25749"/>
                </a:cubicBezTo>
                <a:lnTo>
                  <a:pt x="17430" y="14709"/>
                </a:lnTo>
                <a:cubicBezTo>
                  <a:pt x="15215" y="11388"/>
                  <a:pt x="15658" y="6991"/>
                  <a:pt x="18474" y="4176"/>
                </a:cubicBezTo>
                <a:lnTo>
                  <a:pt x="24547" y="-1898"/>
                </a:lnTo>
                <a:cubicBezTo>
                  <a:pt x="27362" y="-4713"/>
                  <a:pt x="31759" y="-5156"/>
                  <a:pt x="35081" y="-2942"/>
                </a:cubicBezTo>
                <a:lnTo>
                  <a:pt x="46152" y="4429"/>
                </a:lnTo>
                <a:cubicBezTo>
                  <a:pt x="49157" y="3195"/>
                  <a:pt x="52352" y="2309"/>
                  <a:pt x="55611" y="1866"/>
                </a:cubicBezTo>
                <a:lnTo>
                  <a:pt x="61494" y="-10028"/>
                </a:lnTo>
                <a:cubicBezTo>
                  <a:pt x="63266" y="-13602"/>
                  <a:pt x="67283" y="-15405"/>
                  <a:pt x="71142" y="-14393"/>
                </a:cubicBezTo>
                <a:close/>
                <a:moveTo>
                  <a:pt x="60862" y="26572"/>
                </a:moveTo>
                <a:cubicBezTo>
                  <a:pt x="53180" y="26572"/>
                  <a:pt x="46943" y="32808"/>
                  <a:pt x="46943" y="40490"/>
                </a:cubicBezTo>
                <a:cubicBezTo>
                  <a:pt x="46943" y="48172"/>
                  <a:pt x="53180" y="54408"/>
                  <a:pt x="60862" y="54408"/>
                </a:cubicBezTo>
                <a:cubicBezTo>
                  <a:pt x="68543" y="54408"/>
                  <a:pt x="74780" y="48172"/>
                  <a:pt x="74780" y="40490"/>
                </a:cubicBezTo>
                <a:cubicBezTo>
                  <a:pt x="74780" y="32808"/>
                  <a:pt x="68543" y="26572"/>
                  <a:pt x="60862" y="26572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2" name="Text 70"/>
          <p:cNvSpPr/>
          <p:nvPr/>
        </p:nvSpPr>
        <p:spPr>
          <a:xfrm>
            <a:off x="719823" y="5515643"/>
            <a:ext cx="11040283" cy="25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5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Optimisation des Hyperparamètres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512874" y="5875554"/>
            <a:ext cx="2708334" cy="827796"/>
          </a:xfrm>
          <a:custGeom>
            <a:avLst/>
            <a:gdLst/>
            <a:ahLst/>
            <a:cxnLst/>
            <a:rect l="l" t="t" r="r" b="b"/>
            <a:pathLst>
              <a:path w="2708334" h="827796">
                <a:moveTo>
                  <a:pt x="71985" y="0"/>
                </a:moveTo>
                <a:lnTo>
                  <a:pt x="2636348" y="0"/>
                </a:lnTo>
                <a:cubicBezTo>
                  <a:pt x="2676105" y="0"/>
                  <a:pt x="2708334" y="32229"/>
                  <a:pt x="2708334" y="71985"/>
                </a:cubicBezTo>
                <a:lnTo>
                  <a:pt x="2708334" y="755811"/>
                </a:lnTo>
                <a:cubicBezTo>
                  <a:pt x="2708334" y="795567"/>
                  <a:pt x="2676105" y="827796"/>
                  <a:pt x="2636348" y="827796"/>
                </a:cubicBezTo>
                <a:lnTo>
                  <a:pt x="71985" y="827796"/>
                </a:lnTo>
                <a:cubicBezTo>
                  <a:pt x="32255" y="827796"/>
                  <a:pt x="0" y="795541"/>
                  <a:pt x="0" y="755811"/>
                </a:cubicBezTo>
                <a:lnTo>
                  <a:pt x="0" y="71985"/>
                </a:lnTo>
                <a:cubicBezTo>
                  <a:pt x="0" y="32229"/>
                  <a:pt x="32229" y="0"/>
                  <a:pt x="7198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4" name="Shape 72"/>
          <p:cNvSpPr/>
          <p:nvPr/>
        </p:nvSpPr>
        <p:spPr>
          <a:xfrm>
            <a:off x="1777766" y="5983528"/>
            <a:ext cx="179956" cy="179956"/>
          </a:xfrm>
          <a:custGeom>
            <a:avLst/>
            <a:gdLst/>
            <a:ahLst/>
            <a:cxnLst/>
            <a:rect l="l" t="t" r="r" b="b"/>
            <a:pathLst>
              <a:path w="179956" h="179956">
                <a:moveTo>
                  <a:pt x="146214" y="73107"/>
                </a:moveTo>
                <a:cubicBezTo>
                  <a:pt x="146214" y="89240"/>
                  <a:pt x="140977" y="104142"/>
                  <a:pt x="132155" y="116233"/>
                </a:cubicBezTo>
                <a:lnTo>
                  <a:pt x="176652" y="160765"/>
                </a:lnTo>
                <a:cubicBezTo>
                  <a:pt x="181045" y="165159"/>
                  <a:pt x="181045" y="172294"/>
                  <a:pt x="176652" y="176687"/>
                </a:cubicBezTo>
                <a:cubicBezTo>
                  <a:pt x="172258" y="181080"/>
                  <a:pt x="165123" y="181080"/>
                  <a:pt x="160730" y="176687"/>
                </a:cubicBezTo>
                <a:lnTo>
                  <a:pt x="116233" y="132155"/>
                </a:lnTo>
                <a:cubicBezTo>
                  <a:pt x="104142" y="140977"/>
                  <a:pt x="89240" y="146214"/>
                  <a:pt x="73107" y="146214"/>
                </a:cubicBezTo>
                <a:cubicBezTo>
                  <a:pt x="32722" y="146214"/>
                  <a:pt x="0" y="113492"/>
                  <a:pt x="0" y="73107"/>
                </a:cubicBezTo>
                <a:cubicBezTo>
                  <a:pt x="0" y="32722"/>
                  <a:pt x="32722" y="0"/>
                  <a:pt x="73107" y="0"/>
                </a:cubicBezTo>
                <a:cubicBezTo>
                  <a:pt x="113492" y="0"/>
                  <a:pt x="146214" y="32722"/>
                  <a:pt x="146214" y="73107"/>
                </a:cubicBezTo>
                <a:close/>
                <a:moveTo>
                  <a:pt x="73107" y="123720"/>
                </a:moveTo>
                <a:cubicBezTo>
                  <a:pt x="101041" y="123720"/>
                  <a:pt x="123720" y="101041"/>
                  <a:pt x="123720" y="73107"/>
                </a:cubicBezTo>
                <a:cubicBezTo>
                  <a:pt x="123720" y="45173"/>
                  <a:pt x="101041" y="22494"/>
                  <a:pt x="73107" y="22494"/>
                </a:cubicBezTo>
                <a:cubicBezTo>
                  <a:pt x="45173" y="22494"/>
                  <a:pt x="22494" y="45173"/>
                  <a:pt x="22494" y="73107"/>
                </a:cubicBezTo>
                <a:cubicBezTo>
                  <a:pt x="22494" y="101041"/>
                  <a:pt x="45173" y="123720"/>
                  <a:pt x="73107" y="12372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5" name="Text 73"/>
          <p:cNvSpPr/>
          <p:nvPr/>
        </p:nvSpPr>
        <p:spPr>
          <a:xfrm>
            <a:off x="589355" y="6235466"/>
            <a:ext cx="2555371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2" b="1" dirty="0" err="1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RandomizedSearchCV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593854" y="6451413"/>
            <a:ext cx="2546373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Recherche exhaustive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3330587" y="5875554"/>
            <a:ext cx="2708334" cy="827796"/>
          </a:xfrm>
          <a:custGeom>
            <a:avLst/>
            <a:gdLst/>
            <a:ahLst/>
            <a:cxnLst/>
            <a:rect l="l" t="t" r="r" b="b"/>
            <a:pathLst>
              <a:path w="2708334" h="827796">
                <a:moveTo>
                  <a:pt x="71985" y="0"/>
                </a:moveTo>
                <a:lnTo>
                  <a:pt x="2636348" y="0"/>
                </a:lnTo>
                <a:cubicBezTo>
                  <a:pt x="2676105" y="0"/>
                  <a:pt x="2708334" y="32229"/>
                  <a:pt x="2708334" y="71985"/>
                </a:cubicBezTo>
                <a:lnTo>
                  <a:pt x="2708334" y="755811"/>
                </a:lnTo>
                <a:cubicBezTo>
                  <a:pt x="2708334" y="795567"/>
                  <a:pt x="2676105" y="827796"/>
                  <a:pt x="2636348" y="827796"/>
                </a:cubicBezTo>
                <a:lnTo>
                  <a:pt x="71985" y="827796"/>
                </a:lnTo>
                <a:cubicBezTo>
                  <a:pt x="32255" y="827796"/>
                  <a:pt x="0" y="795541"/>
                  <a:pt x="0" y="755811"/>
                </a:cubicBezTo>
                <a:lnTo>
                  <a:pt x="0" y="71985"/>
                </a:lnTo>
                <a:cubicBezTo>
                  <a:pt x="0" y="32229"/>
                  <a:pt x="32229" y="0"/>
                  <a:pt x="7198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8" name="Shape 76"/>
          <p:cNvSpPr/>
          <p:nvPr/>
        </p:nvSpPr>
        <p:spPr>
          <a:xfrm>
            <a:off x="4595479" y="5983528"/>
            <a:ext cx="179956" cy="179956"/>
          </a:xfrm>
          <a:custGeom>
            <a:avLst/>
            <a:gdLst/>
            <a:ahLst/>
            <a:cxnLst/>
            <a:rect l="l" t="t" r="r" b="b"/>
            <a:pathLst>
              <a:path w="179956" h="179956">
                <a:moveTo>
                  <a:pt x="81718" y="1828"/>
                </a:moveTo>
                <a:cubicBezTo>
                  <a:pt x="86955" y="-598"/>
                  <a:pt x="93001" y="-598"/>
                  <a:pt x="98238" y="1828"/>
                </a:cubicBezTo>
                <a:lnTo>
                  <a:pt x="175070" y="37327"/>
                </a:lnTo>
                <a:cubicBezTo>
                  <a:pt x="178058" y="38698"/>
                  <a:pt x="179956" y="41685"/>
                  <a:pt x="179956" y="44989"/>
                </a:cubicBezTo>
                <a:cubicBezTo>
                  <a:pt x="179956" y="48293"/>
                  <a:pt x="178058" y="51280"/>
                  <a:pt x="175070" y="52651"/>
                </a:cubicBezTo>
                <a:lnTo>
                  <a:pt x="98238" y="88150"/>
                </a:lnTo>
                <a:cubicBezTo>
                  <a:pt x="93001" y="90575"/>
                  <a:pt x="86955" y="90575"/>
                  <a:pt x="81718" y="88150"/>
                </a:cubicBezTo>
                <a:lnTo>
                  <a:pt x="4886" y="52651"/>
                </a:lnTo>
                <a:cubicBezTo>
                  <a:pt x="1898" y="51245"/>
                  <a:pt x="0" y="48258"/>
                  <a:pt x="0" y="44989"/>
                </a:cubicBezTo>
                <a:cubicBezTo>
                  <a:pt x="0" y="41720"/>
                  <a:pt x="1898" y="38698"/>
                  <a:pt x="4886" y="37327"/>
                </a:cubicBezTo>
                <a:lnTo>
                  <a:pt x="81718" y="1828"/>
                </a:lnTo>
                <a:close/>
                <a:moveTo>
                  <a:pt x="16906" y="76762"/>
                </a:moveTo>
                <a:lnTo>
                  <a:pt x="74654" y="103439"/>
                </a:lnTo>
                <a:cubicBezTo>
                  <a:pt x="84389" y="107938"/>
                  <a:pt x="95601" y="107938"/>
                  <a:pt x="105337" y="103439"/>
                </a:cubicBezTo>
                <a:lnTo>
                  <a:pt x="163085" y="76762"/>
                </a:lnTo>
                <a:lnTo>
                  <a:pt x="175070" y="82316"/>
                </a:lnTo>
                <a:cubicBezTo>
                  <a:pt x="178058" y="83686"/>
                  <a:pt x="179956" y="86674"/>
                  <a:pt x="179956" y="89978"/>
                </a:cubicBezTo>
                <a:cubicBezTo>
                  <a:pt x="179956" y="93282"/>
                  <a:pt x="178058" y="96269"/>
                  <a:pt x="175070" y="97640"/>
                </a:cubicBezTo>
                <a:lnTo>
                  <a:pt x="98238" y="133139"/>
                </a:lnTo>
                <a:cubicBezTo>
                  <a:pt x="93001" y="135564"/>
                  <a:pt x="86955" y="135564"/>
                  <a:pt x="81718" y="133139"/>
                </a:cubicBezTo>
                <a:lnTo>
                  <a:pt x="4886" y="97640"/>
                </a:lnTo>
                <a:cubicBezTo>
                  <a:pt x="1898" y="96234"/>
                  <a:pt x="0" y="93247"/>
                  <a:pt x="0" y="89978"/>
                </a:cubicBezTo>
                <a:cubicBezTo>
                  <a:pt x="0" y="86709"/>
                  <a:pt x="1898" y="83686"/>
                  <a:pt x="4886" y="82316"/>
                </a:cubicBezTo>
                <a:lnTo>
                  <a:pt x="16871" y="76762"/>
                </a:lnTo>
                <a:close/>
                <a:moveTo>
                  <a:pt x="4886" y="127305"/>
                </a:moveTo>
                <a:lnTo>
                  <a:pt x="16871" y="121751"/>
                </a:lnTo>
                <a:lnTo>
                  <a:pt x="74618" y="148428"/>
                </a:lnTo>
                <a:cubicBezTo>
                  <a:pt x="84354" y="152927"/>
                  <a:pt x="95566" y="152927"/>
                  <a:pt x="105302" y="148428"/>
                </a:cubicBezTo>
                <a:lnTo>
                  <a:pt x="163050" y="121751"/>
                </a:lnTo>
                <a:lnTo>
                  <a:pt x="175035" y="127305"/>
                </a:lnTo>
                <a:cubicBezTo>
                  <a:pt x="178023" y="128675"/>
                  <a:pt x="179921" y="131663"/>
                  <a:pt x="179921" y="134967"/>
                </a:cubicBezTo>
                <a:cubicBezTo>
                  <a:pt x="179921" y="138271"/>
                  <a:pt x="178023" y="141258"/>
                  <a:pt x="175035" y="142629"/>
                </a:cubicBezTo>
                <a:lnTo>
                  <a:pt x="98202" y="178128"/>
                </a:lnTo>
                <a:cubicBezTo>
                  <a:pt x="92965" y="180553"/>
                  <a:pt x="86920" y="180553"/>
                  <a:pt x="81683" y="178128"/>
                </a:cubicBezTo>
                <a:lnTo>
                  <a:pt x="4886" y="142629"/>
                </a:lnTo>
                <a:cubicBezTo>
                  <a:pt x="1898" y="141223"/>
                  <a:pt x="0" y="138236"/>
                  <a:pt x="0" y="134967"/>
                </a:cubicBezTo>
                <a:cubicBezTo>
                  <a:pt x="0" y="131698"/>
                  <a:pt x="1898" y="128675"/>
                  <a:pt x="4886" y="127305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9" name="Text 77"/>
          <p:cNvSpPr/>
          <p:nvPr/>
        </p:nvSpPr>
        <p:spPr>
          <a:xfrm>
            <a:off x="3407068" y="6235466"/>
            <a:ext cx="2555371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2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n_estimators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3411567" y="6451413"/>
            <a:ext cx="2546373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Nombre d'arbres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148440" y="5875554"/>
            <a:ext cx="2708334" cy="827796"/>
          </a:xfrm>
          <a:custGeom>
            <a:avLst/>
            <a:gdLst/>
            <a:ahLst/>
            <a:cxnLst/>
            <a:rect l="l" t="t" r="r" b="b"/>
            <a:pathLst>
              <a:path w="2708334" h="827796">
                <a:moveTo>
                  <a:pt x="71985" y="0"/>
                </a:moveTo>
                <a:lnTo>
                  <a:pt x="2636348" y="0"/>
                </a:lnTo>
                <a:cubicBezTo>
                  <a:pt x="2676105" y="0"/>
                  <a:pt x="2708334" y="32229"/>
                  <a:pt x="2708334" y="71985"/>
                </a:cubicBezTo>
                <a:lnTo>
                  <a:pt x="2708334" y="755811"/>
                </a:lnTo>
                <a:cubicBezTo>
                  <a:pt x="2708334" y="795567"/>
                  <a:pt x="2676105" y="827796"/>
                  <a:pt x="2636348" y="827796"/>
                </a:cubicBezTo>
                <a:lnTo>
                  <a:pt x="71985" y="827796"/>
                </a:lnTo>
                <a:cubicBezTo>
                  <a:pt x="32255" y="827796"/>
                  <a:pt x="0" y="795541"/>
                  <a:pt x="0" y="755811"/>
                </a:cubicBezTo>
                <a:lnTo>
                  <a:pt x="0" y="71985"/>
                </a:lnTo>
                <a:cubicBezTo>
                  <a:pt x="0" y="32229"/>
                  <a:pt x="32229" y="0"/>
                  <a:pt x="7198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2" name="Shape 80"/>
          <p:cNvSpPr/>
          <p:nvPr/>
        </p:nvSpPr>
        <p:spPr>
          <a:xfrm>
            <a:off x="7435827" y="5983528"/>
            <a:ext cx="134967" cy="179956"/>
          </a:xfrm>
          <a:custGeom>
            <a:avLst/>
            <a:gdLst/>
            <a:ahLst/>
            <a:cxnLst/>
            <a:rect l="l" t="t" r="r" b="b"/>
            <a:pathLst>
              <a:path w="134967" h="179956">
                <a:moveTo>
                  <a:pt x="59540" y="176652"/>
                </a:moveTo>
                <a:cubicBezTo>
                  <a:pt x="63933" y="181045"/>
                  <a:pt x="71068" y="181045"/>
                  <a:pt x="75462" y="176652"/>
                </a:cubicBezTo>
                <a:lnTo>
                  <a:pt x="131698" y="120416"/>
                </a:lnTo>
                <a:cubicBezTo>
                  <a:pt x="136092" y="116022"/>
                  <a:pt x="136092" y="108887"/>
                  <a:pt x="131698" y="104494"/>
                </a:cubicBezTo>
                <a:cubicBezTo>
                  <a:pt x="127305" y="100100"/>
                  <a:pt x="120170" y="100100"/>
                  <a:pt x="115776" y="104494"/>
                </a:cubicBezTo>
                <a:lnTo>
                  <a:pt x="78731" y="141539"/>
                </a:lnTo>
                <a:lnTo>
                  <a:pt x="78731" y="11247"/>
                </a:lnTo>
                <a:cubicBezTo>
                  <a:pt x="78731" y="5026"/>
                  <a:pt x="73705" y="0"/>
                  <a:pt x="67483" y="0"/>
                </a:cubicBezTo>
                <a:cubicBezTo>
                  <a:pt x="61262" y="0"/>
                  <a:pt x="56236" y="5026"/>
                  <a:pt x="56236" y="11247"/>
                </a:cubicBezTo>
                <a:lnTo>
                  <a:pt x="56236" y="141539"/>
                </a:lnTo>
                <a:lnTo>
                  <a:pt x="19191" y="104494"/>
                </a:lnTo>
                <a:cubicBezTo>
                  <a:pt x="14797" y="100100"/>
                  <a:pt x="7662" y="100100"/>
                  <a:pt x="3269" y="104494"/>
                </a:cubicBezTo>
                <a:cubicBezTo>
                  <a:pt x="-1125" y="108887"/>
                  <a:pt x="-1125" y="116022"/>
                  <a:pt x="3269" y="120416"/>
                </a:cubicBezTo>
                <a:lnTo>
                  <a:pt x="59505" y="176652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3" name="Text 81"/>
          <p:cNvSpPr/>
          <p:nvPr/>
        </p:nvSpPr>
        <p:spPr>
          <a:xfrm>
            <a:off x="6224921" y="6235466"/>
            <a:ext cx="2555371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2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max_depth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6229420" y="6451413"/>
            <a:ext cx="2546373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Profondeur max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8966153" y="5875554"/>
            <a:ext cx="2708334" cy="827796"/>
          </a:xfrm>
          <a:custGeom>
            <a:avLst/>
            <a:gdLst/>
            <a:ahLst/>
            <a:cxnLst/>
            <a:rect l="l" t="t" r="r" b="b"/>
            <a:pathLst>
              <a:path w="2708334" h="827796">
                <a:moveTo>
                  <a:pt x="71985" y="0"/>
                </a:moveTo>
                <a:lnTo>
                  <a:pt x="2636348" y="0"/>
                </a:lnTo>
                <a:cubicBezTo>
                  <a:pt x="2676105" y="0"/>
                  <a:pt x="2708334" y="32229"/>
                  <a:pt x="2708334" y="71985"/>
                </a:cubicBezTo>
                <a:lnTo>
                  <a:pt x="2708334" y="755811"/>
                </a:lnTo>
                <a:cubicBezTo>
                  <a:pt x="2708334" y="795567"/>
                  <a:pt x="2676105" y="827796"/>
                  <a:pt x="2636348" y="827796"/>
                </a:cubicBezTo>
                <a:lnTo>
                  <a:pt x="71985" y="827796"/>
                </a:lnTo>
                <a:cubicBezTo>
                  <a:pt x="32255" y="827796"/>
                  <a:pt x="0" y="795541"/>
                  <a:pt x="0" y="755811"/>
                </a:cubicBezTo>
                <a:lnTo>
                  <a:pt x="0" y="71985"/>
                </a:lnTo>
                <a:cubicBezTo>
                  <a:pt x="0" y="32229"/>
                  <a:pt x="32229" y="0"/>
                  <a:pt x="7198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6" name="Shape 84"/>
          <p:cNvSpPr/>
          <p:nvPr/>
        </p:nvSpPr>
        <p:spPr>
          <a:xfrm>
            <a:off x="10242292" y="5983528"/>
            <a:ext cx="157461" cy="179956"/>
          </a:xfrm>
          <a:custGeom>
            <a:avLst/>
            <a:gdLst/>
            <a:ahLst/>
            <a:cxnLst/>
            <a:rect l="l" t="t" r="r" b="b"/>
            <a:pathLst>
              <a:path w="157461" h="179956">
                <a:moveTo>
                  <a:pt x="28118" y="36554"/>
                </a:moveTo>
                <a:cubicBezTo>
                  <a:pt x="32774" y="36554"/>
                  <a:pt x="36554" y="32774"/>
                  <a:pt x="36554" y="28118"/>
                </a:cubicBezTo>
                <a:cubicBezTo>
                  <a:pt x="36554" y="23462"/>
                  <a:pt x="32774" y="19683"/>
                  <a:pt x="28118" y="19683"/>
                </a:cubicBezTo>
                <a:cubicBezTo>
                  <a:pt x="23462" y="19683"/>
                  <a:pt x="19683" y="23462"/>
                  <a:pt x="19683" y="28118"/>
                </a:cubicBezTo>
                <a:cubicBezTo>
                  <a:pt x="19683" y="32774"/>
                  <a:pt x="23462" y="36554"/>
                  <a:pt x="28118" y="36554"/>
                </a:cubicBezTo>
                <a:close/>
                <a:moveTo>
                  <a:pt x="56236" y="28118"/>
                </a:moveTo>
                <a:cubicBezTo>
                  <a:pt x="56236" y="39646"/>
                  <a:pt x="49312" y="49558"/>
                  <a:pt x="39365" y="53881"/>
                </a:cubicBezTo>
                <a:lnTo>
                  <a:pt x="39365" y="78731"/>
                </a:lnTo>
                <a:lnTo>
                  <a:pt x="101225" y="78731"/>
                </a:lnTo>
                <a:cubicBezTo>
                  <a:pt x="110539" y="78731"/>
                  <a:pt x="118096" y="71174"/>
                  <a:pt x="118096" y="61860"/>
                </a:cubicBezTo>
                <a:lnTo>
                  <a:pt x="118096" y="53881"/>
                </a:lnTo>
                <a:cubicBezTo>
                  <a:pt x="108149" y="49558"/>
                  <a:pt x="101225" y="39646"/>
                  <a:pt x="101225" y="28118"/>
                </a:cubicBezTo>
                <a:cubicBezTo>
                  <a:pt x="101225" y="12583"/>
                  <a:pt x="113808" y="0"/>
                  <a:pt x="129343" y="0"/>
                </a:cubicBezTo>
                <a:cubicBezTo>
                  <a:pt x="144878" y="0"/>
                  <a:pt x="157461" y="12583"/>
                  <a:pt x="157461" y="28118"/>
                </a:cubicBezTo>
                <a:cubicBezTo>
                  <a:pt x="157461" y="39646"/>
                  <a:pt x="150537" y="49558"/>
                  <a:pt x="140590" y="53881"/>
                </a:cubicBezTo>
                <a:lnTo>
                  <a:pt x="140590" y="61860"/>
                </a:lnTo>
                <a:cubicBezTo>
                  <a:pt x="140590" y="83616"/>
                  <a:pt x="122981" y="101225"/>
                  <a:pt x="101225" y="101225"/>
                </a:cubicBezTo>
                <a:lnTo>
                  <a:pt x="39365" y="101225"/>
                </a:lnTo>
                <a:lnTo>
                  <a:pt x="39365" y="126074"/>
                </a:lnTo>
                <a:cubicBezTo>
                  <a:pt x="49312" y="130398"/>
                  <a:pt x="56236" y="140309"/>
                  <a:pt x="56236" y="151838"/>
                </a:cubicBezTo>
                <a:cubicBezTo>
                  <a:pt x="56236" y="167373"/>
                  <a:pt x="43653" y="179956"/>
                  <a:pt x="28118" y="179956"/>
                </a:cubicBezTo>
                <a:cubicBezTo>
                  <a:pt x="12583" y="179956"/>
                  <a:pt x="0" y="167373"/>
                  <a:pt x="0" y="151838"/>
                </a:cubicBezTo>
                <a:cubicBezTo>
                  <a:pt x="0" y="140309"/>
                  <a:pt x="6924" y="130398"/>
                  <a:pt x="16871" y="126074"/>
                </a:cubicBezTo>
                <a:lnTo>
                  <a:pt x="16871" y="53916"/>
                </a:lnTo>
                <a:cubicBezTo>
                  <a:pt x="6924" y="49558"/>
                  <a:pt x="0" y="39646"/>
                  <a:pt x="0" y="28118"/>
                </a:cubicBezTo>
                <a:cubicBezTo>
                  <a:pt x="0" y="12583"/>
                  <a:pt x="12583" y="0"/>
                  <a:pt x="28118" y="0"/>
                </a:cubicBezTo>
                <a:cubicBezTo>
                  <a:pt x="43653" y="0"/>
                  <a:pt x="56236" y="12583"/>
                  <a:pt x="56236" y="28118"/>
                </a:cubicBezTo>
                <a:close/>
                <a:moveTo>
                  <a:pt x="137779" y="28118"/>
                </a:moveTo>
                <a:cubicBezTo>
                  <a:pt x="137779" y="23462"/>
                  <a:pt x="133999" y="19683"/>
                  <a:pt x="129343" y="19683"/>
                </a:cubicBezTo>
                <a:cubicBezTo>
                  <a:pt x="124688" y="19683"/>
                  <a:pt x="120908" y="23462"/>
                  <a:pt x="120908" y="28118"/>
                </a:cubicBezTo>
                <a:cubicBezTo>
                  <a:pt x="120908" y="32774"/>
                  <a:pt x="124688" y="36554"/>
                  <a:pt x="129343" y="36554"/>
                </a:cubicBezTo>
                <a:cubicBezTo>
                  <a:pt x="133999" y="36554"/>
                  <a:pt x="137779" y="32774"/>
                  <a:pt x="137779" y="28118"/>
                </a:cubicBezTo>
                <a:close/>
                <a:moveTo>
                  <a:pt x="28118" y="160273"/>
                </a:moveTo>
                <a:cubicBezTo>
                  <a:pt x="32774" y="160273"/>
                  <a:pt x="36554" y="156493"/>
                  <a:pt x="36554" y="151838"/>
                </a:cubicBezTo>
                <a:cubicBezTo>
                  <a:pt x="36554" y="147182"/>
                  <a:pt x="32774" y="143402"/>
                  <a:pt x="28118" y="143402"/>
                </a:cubicBezTo>
                <a:cubicBezTo>
                  <a:pt x="23462" y="143402"/>
                  <a:pt x="19683" y="147182"/>
                  <a:pt x="19683" y="151838"/>
                </a:cubicBezTo>
                <a:cubicBezTo>
                  <a:pt x="19683" y="156493"/>
                  <a:pt x="23462" y="160273"/>
                  <a:pt x="28118" y="160273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7" name="Text 85"/>
          <p:cNvSpPr/>
          <p:nvPr/>
        </p:nvSpPr>
        <p:spPr>
          <a:xfrm>
            <a:off x="9042634" y="6235466"/>
            <a:ext cx="2555371" cy="179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2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min_samples</a:t>
            </a:r>
            <a:endParaRPr lang="en-US" sz="1600" dirty="0"/>
          </a:p>
        </p:txBody>
      </p:sp>
      <p:sp>
        <p:nvSpPr>
          <p:cNvPr id="88" name="Text 86"/>
          <p:cNvSpPr/>
          <p:nvPr/>
        </p:nvSpPr>
        <p:spPr>
          <a:xfrm>
            <a:off x="9047133" y="6451413"/>
            <a:ext cx="2546373" cy="143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0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Échantillons min</a:t>
            </a:r>
            <a:endParaRPr lang="en-US" sz="1600" dirty="0"/>
          </a:p>
        </p:txBody>
      </p:sp>
      <p:sp>
        <p:nvSpPr>
          <p:cNvPr id="89" name="Text 23">
            <a:extLst>
              <a:ext uri="{FF2B5EF4-FFF2-40B4-BE49-F238E27FC236}">
                <a16:creationId xmlns:a16="http://schemas.microsoft.com/office/drawing/2014/main" id="{7CB92B3F-34FE-C758-DC9A-F6BB11371D91}"/>
              </a:ext>
            </a:extLst>
          </p:cNvPr>
          <p:cNvSpPr/>
          <p:nvPr/>
        </p:nvSpPr>
        <p:spPr>
          <a:xfrm>
            <a:off x="11806238" y="6400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200" b="1" dirty="0">
                <a:solidFill>
                  <a:srgbClr val="00B050"/>
                </a:solidFill>
                <a:latin typeface="Liter" pitchFamily="34" charset="0"/>
              </a:rPr>
              <a:t>6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8094" y="348094"/>
            <a:ext cx="11565430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kern="0" spc="55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TECHNOLOGIES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8094" y="626570"/>
            <a:ext cx="11652454" cy="3480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67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FastAPI - API RESTful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2445" y="1118253"/>
            <a:ext cx="5647829" cy="2723837"/>
          </a:xfrm>
          <a:custGeom>
            <a:avLst/>
            <a:gdLst/>
            <a:ahLst/>
            <a:cxnLst/>
            <a:rect l="l" t="t" r="r" b="b"/>
            <a:pathLst>
              <a:path w="5647829" h="2723837">
                <a:moveTo>
                  <a:pt x="104432" y="0"/>
                </a:moveTo>
                <a:lnTo>
                  <a:pt x="5543397" y="0"/>
                </a:lnTo>
                <a:cubicBezTo>
                  <a:pt x="5601073" y="0"/>
                  <a:pt x="5647829" y="46756"/>
                  <a:pt x="5647829" y="104432"/>
                </a:cubicBezTo>
                <a:lnTo>
                  <a:pt x="5647829" y="2619405"/>
                </a:lnTo>
                <a:cubicBezTo>
                  <a:pt x="5647829" y="2677081"/>
                  <a:pt x="5601073" y="2723837"/>
                  <a:pt x="5543397" y="2723837"/>
                </a:cubicBezTo>
                <a:lnTo>
                  <a:pt x="104432" y="2723837"/>
                </a:lnTo>
                <a:cubicBezTo>
                  <a:pt x="46756" y="2723837"/>
                  <a:pt x="0" y="2677081"/>
                  <a:pt x="0" y="2619405"/>
                </a:cubicBezTo>
                <a:lnTo>
                  <a:pt x="0" y="104432"/>
                </a:lnTo>
                <a:cubicBezTo>
                  <a:pt x="0" y="46794"/>
                  <a:pt x="46794" y="0"/>
                  <a:pt x="104432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5" name="Image 0" descr="https://kimi-web-img.moonshot.cn/img/fastapi.tiangolo.com/6c050aa1a4de6453ac7151188f819708a48db44d.png"/>
          <p:cNvPicPr>
            <a:picLocks noChangeAspect="1"/>
          </p:cNvPicPr>
          <p:nvPr/>
        </p:nvPicPr>
        <p:blipFill>
          <a:blip r:embed="rId3"/>
          <a:srcRect l="31982" r="31982"/>
          <a:stretch/>
        </p:blipFill>
        <p:spPr>
          <a:xfrm>
            <a:off x="530844" y="1296651"/>
            <a:ext cx="487332" cy="487332"/>
          </a:xfrm>
          <a:prstGeom prst="roundRect">
            <a:avLst>
              <a:gd name="adj" fmla="val 0"/>
            </a:avLst>
          </a:prstGeom>
        </p:spPr>
      </p:pic>
      <p:sp>
        <p:nvSpPr>
          <p:cNvPr id="6" name="Text 3"/>
          <p:cNvSpPr/>
          <p:nvPr/>
        </p:nvSpPr>
        <p:spPr>
          <a:xfrm>
            <a:off x="1157413" y="1314056"/>
            <a:ext cx="1496805" cy="278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5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FastAPI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57413" y="1592531"/>
            <a:ext cx="1453293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 Web Moderne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30844" y="1923221"/>
            <a:ext cx="5360651" cy="417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 Python moderne et rapide pour construire des APIs. Basé sur Starlette et Pydantic, il offre des performances exceptionnelles et une productivité accrue.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30844" y="2480171"/>
            <a:ext cx="2610707" cy="556951"/>
          </a:xfrm>
          <a:custGeom>
            <a:avLst/>
            <a:gdLst/>
            <a:ahLst/>
            <a:cxnLst/>
            <a:rect l="l" t="t" r="r" b="b"/>
            <a:pathLst>
              <a:path w="2610707" h="556951">
                <a:moveTo>
                  <a:pt x="69619" y="0"/>
                </a:moveTo>
                <a:lnTo>
                  <a:pt x="2541088" y="0"/>
                </a:lnTo>
                <a:cubicBezTo>
                  <a:pt x="2579537" y="0"/>
                  <a:pt x="2610707" y="31169"/>
                  <a:pt x="2610707" y="69619"/>
                </a:cubicBezTo>
                <a:lnTo>
                  <a:pt x="2610707" y="487332"/>
                </a:lnTo>
                <a:cubicBezTo>
                  <a:pt x="2610707" y="525781"/>
                  <a:pt x="2579537" y="556951"/>
                  <a:pt x="2541088" y="556951"/>
                </a:cubicBezTo>
                <a:lnTo>
                  <a:pt x="69619" y="556951"/>
                </a:lnTo>
                <a:cubicBezTo>
                  <a:pt x="31195" y="556951"/>
                  <a:pt x="0" y="525756"/>
                  <a:pt x="0" y="487332"/>
                </a:cubicBezTo>
                <a:lnTo>
                  <a:pt x="0" y="69619"/>
                </a:lnTo>
                <a:cubicBezTo>
                  <a:pt x="0" y="31195"/>
                  <a:pt x="31195" y="0"/>
                  <a:pt x="6961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Shape 7"/>
          <p:cNvSpPr/>
          <p:nvPr/>
        </p:nvSpPr>
        <p:spPr>
          <a:xfrm>
            <a:off x="661379" y="2602004"/>
            <a:ext cx="121833" cy="139238"/>
          </a:xfrm>
          <a:custGeom>
            <a:avLst/>
            <a:gdLst/>
            <a:ahLst/>
            <a:cxnLst/>
            <a:rect l="l" t="t" r="r" b="b"/>
            <a:pathLst>
              <a:path w="121833" h="139238">
                <a:moveTo>
                  <a:pt x="92136" y="-2692"/>
                </a:moveTo>
                <a:cubicBezTo>
                  <a:pt x="95372" y="-354"/>
                  <a:pt x="96569" y="3889"/>
                  <a:pt x="95100" y="7587"/>
                </a:cubicBezTo>
                <a:lnTo>
                  <a:pt x="73780" y="60916"/>
                </a:lnTo>
                <a:lnTo>
                  <a:pt x="113131" y="60916"/>
                </a:lnTo>
                <a:cubicBezTo>
                  <a:pt x="116802" y="60916"/>
                  <a:pt x="120065" y="63201"/>
                  <a:pt x="121316" y="66655"/>
                </a:cubicBezTo>
                <a:cubicBezTo>
                  <a:pt x="122567" y="70108"/>
                  <a:pt x="121507" y="73970"/>
                  <a:pt x="118706" y="76309"/>
                </a:cubicBezTo>
                <a:lnTo>
                  <a:pt x="40384" y="141576"/>
                </a:lnTo>
                <a:cubicBezTo>
                  <a:pt x="37311" y="144133"/>
                  <a:pt x="32933" y="144269"/>
                  <a:pt x="29697" y="141930"/>
                </a:cubicBezTo>
                <a:cubicBezTo>
                  <a:pt x="26461" y="139591"/>
                  <a:pt x="25264" y="135349"/>
                  <a:pt x="26733" y="131650"/>
                </a:cubicBezTo>
                <a:lnTo>
                  <a:pt x="48053" y="78321"/>
                </a:lnTo>
                <a:lnTo>
                  <a:pt x="8702" y="78321"/>
                </a:lnTo>
                <a:cubicBezTo>
                  <a:pt x="5031" y="78321"/>
                  <a:pt x="1768" y="76037"/>
                  <a:pt x="517" y="72583"/>
                </a:cubicBezTo>
                <a:cubicBezTo>
                  <a:pt x="-734" y="69129"/>
                  <a:pt x="326" y="65268"/>
                  <a:pt x="3127" y="62929"/>
                </a:cubicBezTo>
                <a:lnTo>
                  <a:pt x="81449" y="-2339"/>
                </a:lnTo>
                <a:cubicBezTo>
                  <a:pt x="84522" y="-4895"/>
                  <a:pt x="88900" y="-5031"/>
                  <a:pt x="92136" y="-2692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Text 8"/>
          <p:cNvSpPr/>
          <p:nvPr/>
        </p:nvSpPr>
        <p:spPr>
          <a:xfrm>
            <a:off x="878938" y="2584600"/>
            <a:ext cx="757105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35272" y="2793456"/>
            <a:ext cx="2454064" cy="1392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2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~20k req/s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213073" y="2480171"/>
            <a:ext cx="2610707" cy="556951"/>
          </a:xfrm>
          <a:custGeom>
            <a:avLst/>
            <a:gdLst/>
            <a:ahLst/>
            <a:cxnLst/>
            <a:rect l="l" t="t" r="r" b="b"/>
            <a:pathLst>
              <a:path w="2610707" h="556951">
                <a:moveTo>
                  <a:pt x="69619" y="0"/>
                </a:moveTo>
                <a:lnTo>
                  <a:pt x="2541088" y="0"/>
                </a:lnTo>
                <a:cubicBezTo>
                  <a:pt x="2579537" y="0"/>
                  <a:pt x="2610707" y="31169"/>
                  <a:pt x="2610707" y="69619"/>
                </a:cubicBezTo>
                <a:lnTo>
                  <a:pt x="2610707" y="487332"/>
                </a:lnTo>
                <a:cubicBezTo>
                  <a:pt x="2610707" y="525781"/>
                  <a:pt x="2579537" y="556951"/>
                  <a:pt x="2541088" y="556951"/>
                </a:cubicBezTo>
                <a:lnTo>
                  <a:pt x="69619" y="556951"/>
                </a:lnTo>
                <a:cubicBezTo>
                  <a:pt x="31195" y="556951"/>
                  <a:pt x="0" y="525756"/>
                  <a:pt x="0" y="487332"/>
                </a:cubicBezTo>
                <a:lnTo>
                  <a:pt x="0" y="69619"/>
                </a:lnTo>
                <a:cubicBezTo>
                  <a:pt x="0" y="31195"/>
                  <a:pt x="31195" y="0"/>
                  <a:pt x="6961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Shape 11"/>
          <p:cNvSpPr/>
          <p:nvPr/>
        </p:nvSpPr>
        <p:spPr>
          <a:xfrm>
            <a:off x="3352310" y="2602004"/>
            <a:ext cx="104428" cy="139238"/>
          </a:xfrm>
          <a:custGeom>
            <a:avLst/>
            <a:gdLst/>
            <a:ahLst/>
            <a:cxnLst/>
            <a:rect l="l" t="t" r="r" b="b"/>
            <a:pathLst>
              <a:path w="104428" h="139238">
                <a:moveTo>
                  <a:pt x="0" y="17405"/>
                </a:moveTo>
                <a:cubicBezTo>
                  <a:pt x="0" y="7805"/>
                  <a:pt x="7805" y="0"/>
                  <a:pt x="17405" y="0"/>
                </a:cubicBezTo>
                <a:lnTo>
                  <a:pt x="58061" y="0"/>
                </a:lnTo>
                <a:cubicBezTo>
                  <a:pt x="62684" y="0"/>
                  <a:pt x="67117" y="1822"/>
                  <a:pt x="70380" y="5085"/>
                </a:cubicBezTo>
                <a:lnTo>
                  <a:pt x="99343" y="34075"/>
                </a:lnTo>
                <a:cubicBezTo>
                  <a:pt x="102606" y="37339"/>
                  <a:pt x="104428" y="41771"/>
                  <a:pt x="104428" y="46394"/>
                </a:cubicBezTo>
                <a:lnTo>
                  <a:pt x="104428" y="121833"/>
                </a:lnTo>
                <a:cubicBezTo>
                  <a:pt x="104428" y="131433"/>
                  <a:pt x="96623" y="139238"/>
                  <a:pt x="87024" y="139238"/>
                </a:cubicBezTo>
                <a:lnTo>
                  <a:pt x="17405" y="139238"/>
                </a:lnTo>
                <a:cubicBezTo>
                  <a:pt x="7805" y="139238"/>
                  <a:pt x="0" y="131433"/>
                  <a:pt x="0" y="121833"/>
                </a:cubicBezTo>
                <a:lnTo>
                  <a:pt x="0" y="17405"/>
                </a:lnTo>
                <a:close/>
                <a:moveTo>
                  <a:pt x="56565" y="15909"/>
                </a:moveTo>
                <a:lnTo>
                  <a:pt x="56565" y="41336"/>
                </a:lnTo>
                <a:cubicBezTo>
                  <a:pt x="56565" y="44953"/>
                  <a:pt x="59475" y="47863"/>
                  <a:pt x="63092" y="47863"/>
                </a:cubicBezTo>
                <a:lnTo>
                  <a:pt x="88519" y="47863"/>
                </a:lnTo>
                <a:lnTo>
                  <a:pt x="56565" y="15909"/>
                </a:lnTo>
                <a:close/>
                <a:moveTo>
                  <a:pt x="41934" y="80388"/>
                </a:moveTo>
                <a:cubicBezTo>
                  <a:pt x="44273" y="77641"/>
                  <a:pt x="43974" y="73535"/>
                  <a:pt x="41227" y="71196"/>
                </a:cubicBezTo>
                <a:cubicBezTo>
                  <a:pt x="38481" y="68857"/>
                  <a:pt x="34374" y="69157"/>
                  <a:pt x="32036" y="71903"/>
                </a:cubicBezTo>
                <a:lnTo>
                  <a:pt x="18982" y="87132"/>
                </a:lnTo>
                <a:cubicBezTo>
                  <a:pt x="16888" y="89580"/>
                  <a:pt x="16888" y="93170"/>
                  <a:pt x="18982" y="95617"/>
                </a:cubicBezTo>
                <a:lnTo>
                  <a:pt x="32036" y="110846"/>
                </a:lnTo>
                <a:cubicBezTo>
                  <a:pt x="34374" y="113593"/>
                  <a:pt x="38508" y="113892"/>
                  <a:pt x="41227" y="111553"/>
                </a:cubicBezTo>
                <a:cubicBezTo>
                  <a:pt x="43947" y="109215"/>
                  <a:pt x="44273" y="105081"/>
                  <a:pt x="41934" y="102361"/>
                </a:cubicBezTo>
                <a:lnTo>
                  <a:pt x="32525" y="91375"/>
                </a:lnTo>
                <a:lnTo>
                  <a:pt x="41934" y="80388"/>
                </a:lnTo>
                <a:close/>
                <a:moveTo>
                  <a:pt x="72393" y="71903"/>
                </a:moveTo>
                <a:cubicBezTo>
                  <a:pt x="70054" y="69157"/>
                  <a:pt x="65920" y="68857"/>
                  <a:pt x="63201" y="71196"/>
                </a:cubicBezTo>
                <a:cubicBezTo>
                  <a:pt x="60481" y="73535"/>
                  <a:pt x="60155" y="77669"/>
                  <a:pt x="62494" y="80388"/>
                </a:cubicBezTo>
                <a:lnTo>
                  <a:pt x="71903" y="91375"/>
                </a:lnTo>
                <a:lnTo>
                  <a:pt x="62494" y="102361"/>
                </a:lnTo>
                <a:cubicBezTo>
                  <a:pt x="60155" y="105108"/>
                  <a:pt x="60454" y="109215"/>
                  <a:pt x="63201" y="111553"/>
                </a:cubicBezTo>
                <a:cubicBezTo>
                  <a:pt x="65948" y="113892"/>
                  <a:pt x="70054" y="113593"/>
                  <a:pt x="72393" y="110846"/>
                </a:cubicBezTo>
                <a:lnTo>
                  <a:pt x="85446" y="95617"/>
                </a:lnTo>
                <a:cubicBezTo>
                  <a:pt x="87540" y="93170"/>
                  <a:pt x="87540" y="89580"/>
                  <a:pt x="85446" y="87132"/>
                </a:cubicBezTo>
                <a:lnTo>
                  <a:pt x="72393" y="71903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2"/>
          <p:cNvSpPr/>
          <p:nvPr/>
        </p:nvSpPr>
        <p:spPr>
          <a:xfrm>
            <a:off x="3561167" y="2584600"/>
            <a:ext cx="626570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Auto-docs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317501" y="2793456"/>
            <a:ext cx="2454064" cy="1392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2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Swagger UI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30844" y="3106741"/>
            <a:ext cx="2610707" cy="556951"/>
          </a:xfrm>
          <a:custGeom>
            <a:avLst/>
            <a:gdLst/>
            <a:ahLst/>
            <a:cxnLst/>
            <a:rect l="l" t="t" r="r" b="b"/>
            <a:pathLst>
              <a:path w="2610707" h="556951">
                <a:moveTo>
                  <a:pt x="69619" y="0"/>
                </a:moveTo>
                <a:lnTo>
                  <a:pt x="2541088" y="0"/>
                </a:lnTo>
                <a:cubicBezTo>
                  <a:pt x="2579537" y="0"/>
                  <a:pt x="2610707" y="31169"/>
                  <a:pt x="2610707" y="69619"/>
                </a:cubicBezTo>
                <a:lnTo>
                  <a:pt x="2610707" y="487332"/>
                </a:lnTo>
                <a:cubicBezTo>
                  <a:pt x="2610707" y="525781"/>
                  <a:pt x="2579537" y="556951"/>
                  <a:pt x="2541088" y="556951"/>
                </a:cubicBezTo>
                <a:lnTo>
                  <a:pt x="69619" y="556951"/>
                </a:lnTo>
                <a:cubicBezTo>
                  <a:pt x="31195" y="556951"/>
                  <a:pt x="0" y="525756"/>
                  <a:pt x="0" y="487332"/>
                </a:cubicBezTo>
                <a:lnTo>
                  <a:pt x="0" y="69619"/>
                </a:lnTo>
                <a:cubicBezTo>
                  <a:pt x="0" y="31195"/>
                  <a:pt x="31195" y="0"/>
                  <a:pt x="6961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Shape 15"/>
          <p:cNvSpPr/>
          <p:nvPr/>
        </p:nvSpPr>
        <p:spPr>
          <a:xfrm>
            <a:off x="652677" y="3228574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Text 16"/>
          <p:cNvSpPr/>
          <p:nvPr/>
        </p:nvSpPr>
        <p:spPr>
          <a:xfrm>
            <a:off x="878938" y="3211169"/>
            <a:ext cx="600463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35272" y="3420026"/>
            <a:ext cx="2454064" cy="1392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2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Pydantic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3213073" y="3106741"/>
            <a:ext cx="2610707" cy="556951"/>
          </a:xfrm>
          <a:custGeom>
            <a:avLst/>
            <a:gdLst/>
            <a:ahLst/>
            <a:cxnLst/>
            <a:rect l="l" t="t" r="r" b="b"/>
            <a:pathLst>
              <a:path w="2610707" h="556951">
                <a:moveTo>
                  <a:pt x="69619" y="0"/>
                </a:moveTo>
                <a:lnTo>
                  <a:pt x="2541088" y="0"/>
                </a:lnTo>
                <a:cubicBezTo>
                  <a:pt x="2579537" y="0"/>
                  <a:pt x="2610707" y="31169"/>
                  <a:pt x="2610707" y="69619"/>
                </a:cubicBezTo>
                <a:lnTo>
                  <a:pt x="2610707" y="487332"/>
                </a:lnTo>
                <a:cubicBezTo>
                  <a:pt x="2610707" y="525781"/>
                  <a:pt x="2579537" y="556951"/>
                  <a:pt x="2541088" y="556951"/>
                </a:cubicBezTo>
                <a:lnTo>
                  <a:pt x="69619" y="556951"/>
                </a:lnTo>
                <a:cubicBezTo>
                  <a:pt x="31195" y="556951"/>
                  <a:pt x="0" y="525756"/>
                  <a:pt x="0" y="487332"/>
                </a:cubicBezTo>
                <a:lnTo>
                  <a:pt x="0" y="69619"/>
                </a:lnTo>
                <a:cubicBezTo>
                  <a:pt x="0" y="31195"/>
                  <a:pt x="31195" y="0"/>
                  <a:pt x="6961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Shape 19"/>
          <p:cNvSpPr/>
          <p:nvPr/>
        </p:nvSpPr>
        <p:spPr>
          <a:xfrm>
            <a:off x="3334906" y="3228574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17921" y="62140"/>
                </a:moveTo>
                <a:cubicBezTo>
                  <a:pt x="21538" y="36849"/>
                  <a:pt x="43321" y="17405"/>
                  <a:pt x="69619" y="17405"/>
                </a:cubicBezTo>
                <a:cubicBezTo>
                  <a:pt x="84032" y="17405"/>
                  <a:pt x="97086" y="23252"/>
                  <a:pt x="106549" y="32688"/>
                </a:cubicBezTo>
                <a:cubicBezTo>
                  <a:pt x="106604" y="32743"/>
                  <a:pt x="106658" y="32797"/>
                  <a:pt x="106713" y="32851"/>
                </a:cubicBezTo>
                <a:lnTo>
                  <a:pt x="108779" y="34809"/>
                </a:lnTo>
                <a:lnTo>
                  <a:pt x="95753" y="34809"/>
                </a:lnTo>
                <a:cubicBezTo>
                  <a:pt x="90940" y="34809"/>
                  <a:pt x="87051" y="38698"/>
                  <a:pt x="87051" y="43512"/>
                </a:cubicBezTo>
                <a:cubicBezTo>
                  <a:pt x="87051" y="48325"/>
                  <a:pt x="90940" y="52214"/>
                  <a:pt x="95753" y="52214"/>
                </a:cubicBezTo>
                <a:lnTo>
                  <a:pt x="130563" y="52214"/>
                </a:lnTo>
                <a:cubicBezTo>
                  <a:pt x="135376" y="52214"/>
                  <a:pt x="139265" y="48325"/>
                  <a:pt x="139265" y="43512"/>
                </a:cubicBezTo>
                <a:lnTo>
                  <a:pt x="139265" y="8702"/>
                </a:lnTo>
                <a:cubicBezTo>
                  <a:pt x="139265" y="3889"/>
                  <a:pt x="135376" y="0"/>
                  <a:pt x="130563" y="0"/>
                </a:cubicBezTo>
                <a:cubicBezTo>
                  <a:pt x="125749" y="0"/>
                  <a:pt x="121860" y="3889"/>
                  <a:pt x="121860" y="8702"/>
                </a:cubicBezTo>
                <a:lnTo>
                  <a:pt x="121860" y="23224"/>
                </a:lnTo>
                <a:lnTo>
                  <a:pt x="118787" y="20315"/>
                </a:lnTo>
                <a:cubicBezTo>
                  <a:pt x="106196" y="7778"/>
                  <a:pt x="88791" y="0"/>
                  <a:pt x="69619" y="0"/>
                </a:cubicBezTo>
                <a:cubicBezTo>
                  <a:pt x="34537" y="0"/>
                  <a:pt x="5521" y="25944"/>
                  <a:pt x="707" y="59693"/>
                </a:cubicBezTo>
                <a:cubicBezTo>
                  <a:pt x="27" y="64452"/>
                  <a:pt x="3318" y="68857"/>
                  <a:pt x="8077" y="69537"/>
                </a:cubicBezTo>
                <a:cubicBezTo>
                  <a:pt x="12836" y="70217"/>
                  <a:pt x="17242" y="66899"/>
                  <a:pt x="17921" y="62167"/>
                </a:cubicBezTo>
                <a:close/>
                <a:moveTo>
                  <a:pt x="138531" y="79545"/>
                </a:moveTo>
                <a:cubicBezTo>
                  <a:pt x="139210" y="74786"/>
                  <a:pt x="135893" y="70380"/>
                  <a:pt x="131161" y="69700"/>
                </a:cubicBezTo>
                <a:cubicBezTo>
                  <a:pt x="126429" y="69021"/>
                  <a:pt x="121996" y="72338"/>
                  <a:pt x="121316" y="77070"/>
                </a:cubicBezTo>
                <a:cubicBezTo>
                  <a:pt x="117699" y="102361"/>
                  <a:pt x="95916" y="121806"/>
                  <a:pt x="69619" y="121806"/>
                </a:cubicBezTo>
                <a:cubicBezTo>
                  <a:pt x="55206" y="121806"/>
                  <a:pt x="42152" y="115959"/>
                  <a:pt x="32688" y="106522"/>
                </a:cubicBezTo>
                <a:cubicBezTo>
                  <a:pt x="32634" y="106468"/>
                  <a:pt x="32579" y="106413"/>
                  <a:pt x="32525" y="106359"/>
                </a:cubicBezTo>
                <a:lnTo>
                  <a:pt x="30458" y="104401"/>
                </a:lnTo>
                <a:lnTo>
                  <a:pt x="43485" y="104401"/>
                </a:lnTo>
                <a:cubicBezTo>
                  <a:pt x="48298" y="104401"/>
                  <a:pt x="52187" y="100512"/>
                  <a:pt x="52187" y="95699"/>
                </a:cubicBezTo>
                <a:cubicBezTo>
                  <a:pt x="52187" y="90885"/>
                  <a:pt x="48298" y="86996"/>
                  <a:pt x="43485" y="86996"/>
                </a:cubicBezTo>
                <a:lnTo>
                  <a:pt x="8702" y="87024"/>
                </a:lnTo>
                <a:cubicBezTo>
                  <a:pt x="6391" y="87024"/>
                  <a:pt x="4161" y="87948"/>
                  <a:pt x="2529" y="89607"/>
                </a:cubicBezTo>
                <a:cubicBezTo>
                  <a:pt x="897" y="91266"/>
                  <a:pt x="-27" y="93469"/>
                  <a:pt x="0" y="95807"/>
                </a:cubicBezTo>
                <a:lnTo>
                  <a:pt x="272" y="130345"/>
                </a:lnTo>
                <a:cubicBezTo>
                  <a:pt x="299" y="135158"/>
                  <a:pt x="4242" y="139020"/>
                  <a:pt x="9056" y="138966"/>
                </a:cubicBezTo>
                <a:cubicBezTo>
                  <a:pt x="13869" y="138911"/>
                  <a:pt x="17731" y="134995"/>
                  <a:pt x="17677" y="130182"/>
                </a:cubicBezTo>
                <a:lnTo>
                  <a:pt x="17568" y="116176"/>
                </a:lnTo>
                <a:lnTo>
                  <a:pt x="20478" y="118923"/>
                </a:lnTo>
                <a:cubicBezTo>
                  <a:pt x="33069" y="131460"/>
                  <a:pt x="50446" y="139238"/>
                  <a:pt x="69619" y="139238"/>
                </a:cubicBezTo>
                <a:cubicBezTo>
                  <a:pt x="104700" y="139238"/>
                  <a:pt x="133717" y="113294"/>
                  <a:pt x="138531" y="79545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3" name="Text 20"/>
          <p:cNvSpPr/>
          <p:nvPr/>
        </p:nvSpPr>
        <p:spPr>
          <a:xfrm>
            <a:off x="3561167" y="3211169"/>
            <a:ext cx="400308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Async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3317501" y="3420026"/>
            <a:ext cx="2454064" cy="1392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2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Native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352445" y="3990030"/>
            <a:ext cx="5647829" cy="2201696"/>
          </a:xfrm>
          <a:custGeom>
            <a:avLst/>
            <a:gdLst/>
            <a:ahLst/>
            <a:cxnLst/>
            <a:rect l="l" t="t" r="r" b="b"/>
            <a:pathLst>
              <a:path w="5647829" h="2201696">
                <a:moveTo>
                  <a:pt x="104426" y="0"/>
                </a:moveTo>
                <a:lnTo>
                  <a:pt x="5543402" y="0"/>
                </a:lnTo>
                <a:cubicBezTo>
                  <a:pt x="5601075" y="0"/>
                  <a:pt x="5647829" y="46753"/>
                  <a:pt x="5647829" y="104426"/>
                </a:cubicBezTo>
                <a:lnTo>
                  <a:pt x="5647829" y="2097269"/>
                </a:lnTo>
                <a:cubicBezTo>
                  <a:pt x="5647829" y="2154943"/>
                  <a:pt x="5601075" y="2201696"/>
                  <a:pt x="5543402" y="2201696"/>
                </a:cubicBezTo>
                <a:lnTo>
                  <a:pt x="104426" y="2201696"/>
                </a:lnTo>
                <a:cubicBezTo>
                  <a:pt x="46753" y="2201696"/>
                  <a:pt x="0" y="2154943"/>
                  <a:pt x="0" y="2097269"/>
                </a:cubicBezTo>
                <a:lnTo>
                  <a:pt x="0" y="104426"/>
                </a:lnTo>
                <a:cubicBezTo>
                  <a:pt x="0" y="46792"/>
                  <a:pt x="46792" y="0"/>
                  <a:pt x="10442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6" name="Shape 23"/>
          <p:cNvSpPr/>
          <p:nvPr/>
        </p:nvSpPr>
        <p:spPr>
          <a:xfrm>
            <a:off x="541722" y="4203238"/>
            <a:ext cx="195803" cy="174047"/>
          </a:xfrm>
          <a:custGeom>
            <a:avLst/>
            <a:gdLst/>
            <a:ahLst/>
            <a:cxnLst/>
            <a:rect l="l" t="t" r="r" b="b"/>
            <a:pathLst>
              <a:path w="195803" h="174047">
                <a:moveTo>
                  <a:pt x="105210" y="-6425"/>
                </a:moveTo>
                <a:cubicBezTo>
                  <a:pt x="103816" y="-9144"/>
                  <a:pt x="100995" y="-10878"/>
                  <a:pt x="97935" y="-10878"/>
                </a:cubicBezTo>
                <a:cubicBezTo>
                  <a:pt x="94876" y="-10878"/>
                  <a:pt x="92055" y="-9144"/>
                  <a:pt x="90661" y="-6425"/>
                </a:cubicBezTo>
                <a:lnTo>
                  <a:pt x="65642" y="42594"/>
                </a:lnTo>
                <a:lnTo>
                  <a:pt x="11286" y="51228"/>
                </a:lnTo>
                <a:cubicBezTo>
                  <a:pt x="8260" y="51704"/>
                  <a:pt x="5745" y="53846"/>
                  <a:pt x="4793" y="56769"/>
                </a:cubicBezTo>
                <a:cubicBezTo>
                  <a:pt x="3841" y="59693"/>
                  <a:pt x="4623" y="62888"/>
                  <a:pt x="6765" y="65064"/>
                </a:cubicBezTo>
                <a:lnTo>
                  <a:pt x="45653" y="103986"/>
                </a:lnTo>
                <a:lnTo>
                  <a:pt x="37087" y="158342"/>
                </a:lnTo>
                <a:cubicBezTo>
                  <a:pt x="36611" y="161368"/>
                  <a:pt x="37869" y="164427"/>
                  <a:pt x="40350" y="166229"/>
                </a:cubicBezTo>
                <a:cubicBezTo>
                  <a:pt x="42832" y="168030"/>
                  <a:pt x="46095" y="168302"/>
                  <a:pt x="48849" y="166908"/>
                </a:cubicBezTo>
                <a:lnTo>
                  <a:pt x="97935" y="141957"/>
                </a:lnTo>
                <a:lnTo>
                  <a:pt x="146988" y="166908"/>
                </a:lnTo>
                <a:cubicBezTo>
                  <a:pt x="149708" y="168302"/>
                  <a:pt x="153005" y="168030"/>
                  <a:pt x="155487" y="166229"/>
                </a:cubicBezTo>
                <a:cubicBezTo>
                  <a:pt x="157968" y="164427"/>
                  <a:pt x="159226" y="161401"/>
                  <a:pt x="158750" y="158342"/>
                </a:cubicBezTo>
                <a:lnTo>
                  <a:pt x="150150" y="103986"/>
                </a:lnTo>
                <a:lnTo>
                  <a:pt x="189038" y="65064"/>
                </a:lnTo>
                <a:cubicBezTo>
                  <a:pt x="191214" y="62888"/>
                  <a:pt x="191962" y="59693"/>
                  <a:pt x="191010" y="56769"/>
                </a:cubicBezTo>
                <a:cubicBezTo>
                  <a:pt x="190058" y="53846"/>
                  <a:pt x="187577" y="51704"/>
                  <a:pt x="184517" y="51228"/>
                </a:cubicBezTo>
                <a:lnTo>
                  <a:pt x="130195" y="42594"/>
                </a:lnTo>
                <a:lnTo>
                  <a:pt x="105210" y="-6425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7" name="Text 24"/>
          <p:cNvSpPr/>
          <p:nvPr/>
        </p:nvSpPr>
        <p:spPr>
          <a:xfrm>
            <a:off x="748403" y="4168428"/>
            <a:ext cx="5160497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Avantages Clés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30844" y="4568737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34810" y="0"/>
                </a:moveTo>
                <a:lnTo>
                  <a:pt x="174046" y="0"/>
                </a:lnTo>
                <a:cubicBezTo>
                  <a:pt x="193259" y="0"/>
                  <a:pt x="208857" y="15598"/>
                  <a:pt x="208857" y="34810"/>
                </a:cubicBezTo>
                <a:lnTo>
                  <a:pt x="208857" y="174046"/>
                </a:lnTo>
                <a:cubicBezTo>
                  <a:pt x="208857" y="193272"/>
                  <a:pt x="193272" y="208857"/>
                  <a:pt x="174046" y="208857"/>
                </a:cubicBezTo>
                <a:lnTo>
                  <a:pt x="34810" y="208857"/>
                </a:lnTo>
                <a:cubicBezTo>
                  <a:pt x="15598" y="208857"/>
                  <a:pt x="0" y="193259"/>
                  <a:pt x="0" y="174046"/>
                </a:cubicBezTo>
                <a:lnTo>
                  <a:pt x="0" y="34810"/>
                </a:lnTo>
                <a:cubicBezTo>
                  <a:pt x="0" y="15598"/>
                  <a:pt x="15598" y="0"/>
                  <a:pt x="34810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Shape 26"/>
          <p:cNvSpPr/>
          <p:nvPr/>
        </p:nvSpPr>
        <p:spPr>
          <a:xfrm>
            <a:off x="589585" y="4620951"/>
            <a:ext cx="91375" cy="104428"/>
          </a:xfrm>
          <a:custGeom>
            <a:avLst/>
            <a:gdLst/>
            <a:ahLst/>
            <a:cxnLst/>
            <a:rect l="l" t="t" r="r" b="b"/>
            <a:pathLst>
              <a:path w="91375" h="104428">
                <a:moveTo>
                  <a:pt x="88682" y="14298"/>
                </a:moveTo>
                <a:cubicBezTo>
                  <a:pt x="91599" y="16419"/>
                  <a:pt x="92252" y="20498"/>
                  <a:pt x="90131" y="23415"/>
                </a:cubicBezTo>
                <a:lnTo>
                  <a:pt x="37916" y="95209"/>
                </a:lnTo>
                <a:cubicBezTo>
                  <a:pt x="36795" y="96759"/>
                  <a:pt x="35061" y="97718"/>
                  <a:pt x="33144" y="97881"/>
                </a:cubicBezTo>
                <a:cubicBezTo>
                  <a:pt x="31226" y="98044"/>
                  <a:pt x="29370" y="97330"/>
                  <a:pt x="28024" y="95984"/>
                </a:cubicBezTo>
                <a:lnTo>
                  <a:pt x="1917" y="69877"/>
                </a:lnTo>
                <a:cubicBezTo>
                  <a:pt x="-632" y="67328"/>
                  <a:pt x="-632" y="63187"/>
                  <a:pt x="1917" y="60638"/>
                </a:cubicBezTo>
                <a:cubicBezTo>
                  <a:pt x="4467" y="58088"/>
                  <a:pt x="8607" y="58088"/>
                  <a:pt x="11157" y="60638"/>
                </a:cubicBezTo>
                <a:lnTo>
                  <a:pt x="31859" y="81340"/>
                </a:lnTo>
                <a:lnTo>
                  <a:pt x="79586" y="15725"/>
                </a:lnTo>
                <a:cubicBezTo>
                  <a:pt x="81707" y="12809"/>
                  <a:pt x="85786" y="12156"/>
                  <a:pt x="88703" y="14277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0" name="Text 27"/>
          <p:cNvSpPr/>
          <p:nvPr/>
        </p:nvSpPr>
        <p:spPr>
          <a:xfrm>
            <a:off x="844128" y="4551332"/>
            <a:ext cx="1731769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Type Hints Natifs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844128" y="4725379"/>
            <a:ext cx="1723066" cy="1392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2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Validation automatique des données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530844" y="4951640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34810" y="0"/>
                </a:moveTo>
                <a:lnTo>
                  <a:pt x="174046" y="0"/>
                </a:lnTo>
                <a:cubicBezTo>
                  <a:pt x="193259" y="0"/>
                  <a:pt x="208857" y="15598"/>
                  <a:pt x="208857" y="34810"/>
                </a:cubicBezTo>
                <a:lnTo>
                  <a:pt x="208857" y="174046"/>
                </a:lnTo>
                <a:cubicBezTo>
                  <a:pt x="208857" y="193272"/>
                  <a:pt x="193272" y="208857"/>
                  <a:pt x="174046" y="208857"/>
                </a:cubicBezTo>
                <a:lnTo>
                  <a:pt x="34810" y="208857"/>
                </a:lnTo>
                <a:cubicBezTo>
                  <a:pt x="15598" y="208857"/>
                  <a:pt x="0" y="193259"/>
                  <a:pt x="0" y="174046"/>
                </a:cubicBezTo>
                <a:lnTo>
                  <a:pt x="0" y="34810"/>
                </a:lnTo>
                <a:cubicBezTo>
                  <a:pt x="0" y="15598"/>
                  <a:pt x="15598" y="0"/>
                  <a:pt x="34810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Shape 30"/>
          <p:cNvSpPr/>
          <p:nvPr/>
        </p:nvSpPr>
        <p:spPr>
          <a:xfrm>
            <a:off x="589585" y="5003854"/>
            <a:ext cx="91375" cy="104428"/>
          </a:xfrm>
          <a:custGeom>
            <a:avLst/>
            <a:gdLst/>
            <a:ahLst/>
            <a:cxnLst/>
            <a:rect l="l" t="t" r="r" b="b"/>
            <a:pathLst>
              <a:path w="91375" h="104428">
                <a:moveTo>
                  <a:pt x="88682" y="14298"/>
                </a:moveTo>
                <a:cubicBezTo>
                  <a:pt x="91599" y="16419"/>
                  <a:pt x="92252" y="20498"/>
                  <a:pt x="90131" y="23415"/>
                </a:cubicBezTo>
                <a:lnTo>
                  <a:pt x="37916" y="95209"/>
                </a:lnTo>
                <a:cubicBezTo>
                  <a:pt x="36795" y="96759"/>
                  <a:pt x="35061" y="97718"/>
                  <a:pt x="33144" y="97881"/>
                </a:cubicBezTo>
                <a:cubicBezTo>
                  <a:pt x="31226" y="98044"/>
                  <a:pt x="29370" y="97330"/>
                  <a:pt x="28024" y="95984"/>
                </a:cubicBezTo>
                <a:lnTo>
                  <a:pt x="1917" y="69877"/>
                </a:lnTo>
                <a:cubicBezTo>
                  <a:pt x="-632" y="67328"/>
                  <a:pt x="-632" y="63187"/>
                  <a:pt x="1917" y="60638"/>
                </a:cubicBezTo>
                <a:cubicBezTo>
                  <a:pt x="4467" y="58088"/>
                  <a:pt x="8607" y="58088"/>
                  <a:pt x="11157" y="60638"/>
                </a:cubicBezTo>
                <a:lnTo>
                  <a:pt x="31859" y="81340"/>
                </a:lnTo>
                <a:lnTo>
                  <a:pt x="79586" y="15725"/>
                </a:lnTo>
                <a:cubicBezTo>
                  <a:pt x="81707" y="12809"/>
                  <a:pt x="85786" y="12156"/>
                  <a:pt x="88703" y="14277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Text 31"/>
          <p:cNvSpPr/>
          <p:nvPr/>
        </p:nvSpPr>
        <p:spPr>
          <a:xfrm>
            <a:off x="844128" y="4934236"/>
            <a:ext cx="2262612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Documentation Auto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844128" y="5108283"/>
            <a:ext cx="2253910" cy="1392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2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Swagger UI et ReDoc générés automatiquement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530844" y="5334544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34810" y="0"/>
                </a:moveTo>
                <a:lnTo>
                  <a:pt x="174046" y="0"/>
                </a:lnTo>
                <a:cubicBezTo>
                  <a:pt x="193259" y="0"/>
                  <a:pt x="208857" y="15598"/>
                  <a:pt x="208857" y="34810"/>
                </a:cubicBezTo>
                <a:lnTo>
                  <a:pt x="208857" y="174046"/>
                </a:lnTo>
                <a:cubicBezTo>
                  <a:pt x="208857" y="193272"/>
                  <a:pt x="193272" y="208857"/>
                  <a:pt x="174046" y="208857"/>
                </a:cubicBezTo>
                <a:lnTo>
                  <a:pt x="34810" y="208857"/>
                </a:lnTo>
                <a:cubicBezTo>
                  <a:pt x="15598" y="208857"/>
                  <a:pt x="0" y="193259"/>
                  <a:pt x="0" y="174046"/>
                </a:cubicBezTo>
                <a:lnTo>
                  <a:pt x="0" y="34810"/>
                </a:lnTo>
                <a:cubicBezTo>
                  <a:pt x="0" y="15598"/>
                  <a:pt x="15598" y="0"/>
                  <a:pt x="34810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7" name="Shape 34"/>
          <p:cNvSpPr/>
          <p:nvPr/>
        </p:nvSpPr>
        <p:spPr>
          <a:xfrm>
            <a:off x="589585" y="5386758"/>
            <a:ext cx="91375" cy="104428"/>
          </a:xfrm>
          <a:custGeom>
            <a:avLst/>
            <a:gdLst/>
            <a:ahLst/>
            <a:cxnLst/>
            <a:rect l="l" t="t" r="r" b="b"/>
            <a:pathLst>
              <a:path w="91375" h="104428">
                <a:moveTo>
                  <a:pt x="88682" y="14298"/>
                </a:moveTo>
                <a:cubicBezTo>
                  <a:pt x="91599" y="16419"/>
                  <a:pt x="92252" y="20498"/>
                  <a:pt x="90131" y="23415"/>
                </a:cubicBezTo>
                <a:lnTo>
                  <a:pt x="37916" y="95209"/>
                </a:lnTo>
                <a:cubicBezTo>
                  <a:pt x="36795" y="96759"/>
                  <a:pt x="35061" y="97718"/>
                  <a:pt x="33144" y="97881"/>
                </a:cubicBezTo>
                <a:cubicBezTo>
                  <a:pt x="31226" y="98044"/>
                  <a:pt x="29370" y="97330"/>
                  <a:pt x="28024" y="95984"/>
                </a:cubicBezTo>
                <a:lnTo>
                  <a:pt x="1917" y="69877"/>
                </a:lnTo>
                <a:cubicBezTo>
                  <a:pt x="-632" y="67328"/>
                  <a:pt x="-632" y="63187"/>
                  <a:pt x="1917" y="60638"/>
                </a:cubicBezTo>
                <a:cubicBezTo>
                  <a:pt x="4467" y="58088"/>
                  <a:pt x="8607" y="58088"/>
                  <a:pt x="11157" y="60638"/>
                </a:cubicBezTo>
                <a:lnTo>
                  <a:pt x="31859" y="81340"/>
                </a:lnTo>
                <a:lnTo>
                  <a:pt x="79586" y="15725"/>
                </a:lnTo>
                <a:cubicBezTo>
                  <a:pt x="81707" y="12809"/>
                  <a:pt x="85786" y="12156"/>
                  <a:pt x="88703" y="14277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8" name="Text 35"/>
          <p:cNvSpPr/>
          <p:nvPr/>
        </p:nvSpPr>
        <p:spPr>
          <a:xfrm>
            <a:off x="844128" y="5317139"/>
            <a:ext cx="1235734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Asynchrone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844128" y="5491186"/>
            <a:ext cx="1227032" cy="1392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2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Support natif async/await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530844" y="5717448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34810" y="0"/>
                </a:moveTo>
                <a:lnTo>
                  <a:pt x="174046" y="0"/>
                </a:lnTo>
                <a:cubicBezTo>
                  <a:pt x="193259" y="0"/>
                  <a:pt x="208857" y="15598"/>
                  <a:pt x="208857" y="34810"/>
                </a:cubicBezTo>
                <a:lnTo>
                  <a:pt x="208857" y="174046"/>
                </a:lnTo>
                <a:cubicBezTo>
                  <a:pt x="208857" y="193272"/>
                  <a:pt x="193272" y="208857"/>
                  <a:pt x="174046" y="208857"/>
                </a:cubicBezTo>
                <a:lnTo>
                  <a:pt x="34810" y="208857"/>
                </a:lnTo>
                <a:cubicBezTo>
                  <a:pt x="15598" y="208857"/>
                  <a:pt x="0" y="193259"/>
                  <a:pt x="0" y="174046"/>
                </a:cubicBezTo>
                <a:lnTo>
                  <a:pt x="0" y="34810"/>
                </a:lnTo>
                <a:cubicBezTo>
                  <a:pt x="0" y="15598"/>
                  <a:pt x="15598" y="0"/>
                  <a:pt x="34810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1" name="Shape 38"/>
          <p:cNvSpPr/>
          <p:nvPr/>
        </p:nvSpPr>
        <p:spPr>
          <a:xfrm>
            <a:off x="589585" y="5769662"/>
            <a:ext cx="91375" cy="104428"/>
          </a:xfrm>
          <a:custGeom>
            <a:avLst/>
            <a:gdLst/>
            <a:ahLst/>
            <a:cxnLst/>
            <a:rect l="l" t="t" r="r" b="b"/>
            <a:pathLst>
              <a:path w="91375" h="104428">
                <a:moveTo>
                  <a:pt x="88682" y="14298"/>
                </a:moveTo>
                <a:cubicBezTo>
                  <a:pt x="91599" y="16419"/>
                  <a:pt x="92252" y="20498"/>
                  <a:pt x="90131" y="23415"/>
                </a:cubicBezTo>
                <a:lnTo>
                  <a:pt x="37916" y="95209"/>
                </a:lnTo>
                <a:cubicBezTo>
                  <a:pt x="36795" y="96759"/>
                  <a:pt x="35061" y="97718"/>
                  <a:pt x="33144" y="97881"/>
                </a:cubicBezTo>
                <a:cubicBezTo>
                  <a:pt x="31226" y="98044"/>
                  <a:pt x="29370" y="97330"/>
                  <a:pt x="28024" y="95984"/>
                </a:cubicBezTo>
                <a:lnTo>
                  <a:pt x="1917" y="69877"/>
                </a:lnTo>
                <a:cubicBezTo>
                  <a:pt x="-632" y="67328"/>
                  <a:pt x="-632" y="63187"/>
                  <a:pt x="1917" y="60638"/>
                </a:cubicBezTo>
                <a:cubicBezTo>
                  <a:pt x="4467" y="58088"/>
                  <a:pt x="8607" y="58088"/>
                  <a:pt x="11157" y="60638"/>
                </a:cubicBezTo>
                <a:lnTo>
                  <a:pt x="31859" y="81340"/>
                </a:lnTo>
                <a:lnTo>
                  <a:pt x="79586" y="15725"/>
                </a:lnTo>
                <a:cubicBezTo>
                  <a:pt x="81707" y="12809"/>
                  <a:pt x="85786" y="12156"/>
                  <a:pt x="88703" y="14277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2" name="Text 39"/>
          <p:cNvSpPr/>
          <p:nvPr/>
        </p:nvSpPr>
        <p:spPr>
          <a:xfrm>
            <a:off x="844128" y="5700043"/>
            <a:ext cx="1488103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Écosystème Riche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844128" y="5874090"/>
            <a:ext cx="1479400" cy="1392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2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Intégration facile avec ML tools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6186831" y="1118253"/>
            <a:ext cx="5647829" cy="2932694"/>
          </a:xfrm>
          <a:custGeom>
            <a:avLst/>
            <a:gdLst/>
            <a:ahLst/>
            <a:cxnLst/>
            <a:rect l="l" t="t" r="r" b="b"/>
            <a:pathLst>
              <a:path w="5647829" h="2932694">
                <a:moveTo>
                  <a:pt x="104433" y="0"/>
                </a:moveTo>
                <a:lnTo>
                  <a:pt x="5543395" y="0"/>
                </a:lnTo>
                <a:cubicBezTo>
                  <a:pt x="5601072" y="0"/>
                  <a:pt x="5647829" y="46756"/>
                  <a:pt x="5647829" y="104433"/>
                </a:cubicBezTo>
                <a:lnTo>
                  <a:pt x="5647829" y="2828261"/>
                </a:lnTo>
                <a:cubicBezTo>
                  <a:pt x="5647829" y="2885937"/>
                  <a:pt x="5601072" y="2932694"/>
                  <a:pt x="5543395" y="2932694"/>
                </a:cubicBezTo>
                <a:lnTo>
                  <a:pt x="104433" y="2932694"/>
                </a:lnTo>
                <a:cubicBezTo>
                  <a:pt x="46756" y="2932694"/>
                  <a:pt x="0" y="2885937"/>
                  <a:pt x="0" y="2828261"/>
                </a:cubicBezTo>
                <a:lnTo>
                  <a:pt x="0" y="104433"/>
                </a:lnTo>
                <a:cubicBezTo>
                  <a:pt x="0" y="46795"/>
                  <a:pt x="46795" y="0"/>
                  <a:pt x="104433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5" name="Text 42"/>
          <p:cNvSpPr/>
          <p:nvPr/>
        </p:nvSpPr>
        <p:spPr>
          <a:xfrm>
            <a:off x="6365229" y="1296651"/>
            <a:ext cx="5378056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Endpoints API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6382634" y="1679555"/>
            <a:ext cx="5273627" cy="661379"/>
          </a:xfrm>
          <a:custGeom>
            <a:avLst/>
            <a:gdLst/>
            <a:ahLst/>
            <a:cxnLst/>
            <a:rect l="l" t="t" r="r" b="b"/>
            <a:pathLst>
              <a:path w="5273627" h="661379">
                <a:moveTo>
                  <a:pt x="34809" y="0"/>
                </a:moveTo>
                <a:lnTo>
                  <a:pt x="5204011" y="0"/>
                </a:lnTo>
                <a:cubicBezTo>
                  <a:pt x="5242459" y="0"/>
                  <a:pt x="5273627" y="31168"/>
                  <a:pt x="5273627" y="69617"/>
                </a:cubicBezTo>
                <a:lnTo>
                  <a:pt x="5273627" y="591762"/>
                </a:lnTo>
                <a:cubicBezTo>
                  <a:pt x="5273627" y="630211"/>
                  <a:pt x="5242459" y="661379"/>
                  <a:pt x="5204011" y="661379"/>
                </a:cubicBezTo>
                <a:lnTo>
                  <a:pt x="34809" y="661379"/>
                </a:lnTo>
                <a:cubicBezTo>
                  <a:pt x="15598" y="661379"/>
                  <a:pt x="0" y="645781"/>
                  <a:pt x="0" y="626570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7" name="Shape 44"/>
          <p:cNvSpPr/>
          <p:nvPr/>
        </p:nvSpPr>
        <p:spPr>
          <a:xfrm>
            <a:off x="6382634" y="1679555"/>
            <a:ext cx="34809" cy="661379"/>
          </a:xfrm>
          <a:custGeom>
            <a:avLst/>
            <a:gdLst/>
            <a:ahLst/>
            <a:cxnLst/>
            <a:rect l="l" t="t" r="r" b="b"/>
            <a:pathLst>
              <a:path w="34809" h="661379">
                <a:moveTo>
                  <a:pt x="34809" y="0"/>
                </a:moveTo>
                <a:lnTo>
                  <a:pt x="34809" y="0"/>
                </a:lnTo>
                <a:lnTo>
                  <a:pt x="34809" y="661379"/>
                </a:lnTo>
                <a:lnTo>
                  <a:pt x="34809" y="661379"/>
                </a:lnTo>
                <a:cubicBezTo>
                  <a:pt x="15598" y="661379"/>
                  <a:pt x="0" y="645781"/>
                  <a:pt x="0" y="626570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00C95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8" name="Shape 45"/>
          <p:cNvSpPr/>
          <p:nvPr/>
        </p:nvSpPr>
        <p:spPr>
          <a:xfrm>
            <a:off x="6504467" y="1783983"/>
            <a:ext cx="409011" cy="208857"/>
          </a:xfrm>
          <a:custGeom>
            <a:avLst/>
            <a:gdLst/>
            <a:ahLst/>
            <a:cxnLst/>
            <a:rect l="l" t="t" r="r" b="b"/>
            <a:pathLst>
              <a:path w="409011" h="208857">
                <a:moveTo>
                  <a:pt x="34810" y="0"/>
                </a:moveTo>
                <a:lnTo>
                  <a:pt x="374201" y="0"/>
                </a:lnTo>
                <a:cubicBezTo>
                  <a:pt x="393413" y="0"/>
                  <a:pt x="409011" y="15598"/>
                  <a:pt x="409011" y="34810"/>
                </a:cubicBezTo>
                <a:lnTo>
                  <a:pt x="409011" y="174046"/>
                </a:lnTo>
                <a:cubicBezTo>
                  <a:pt x="409011" y="193272"/>
                  <a:pt x="393426" y="208857"/>
                  <a:pt x="374201" y="208857"/>
                </a:cubicBezTo>
                <a:lnTo>
                  <a:pt x="34810" y="208857"/>
                </a:lnTo>
                <a:cubicBezTo>
                  <a:pt x="15598" y="208857"/>
                  <a:pt x="0" y="193259"/>
                  <a:pt x="0" y="174046"/>
                </a:cubicBezTo>
                <a:lnTo>
                  <a:pt x="0" y="34810"/>
                </a:lnTo>
                <a:cubicBezTo>
                  <a:pt x="0" y="15598"/>
                  <a:pt x="15598" y="0"/>
                  <a:pt x="34810" y="0"/>
                </a:cubicBezTo>
                <a:close/>
              </a:path>
            </a:pathLst>
          </a:custGeom>
          <a:solidFill>
            <a:srgbClr val="00C95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9" name="Text 46"/>
          <p:cNvSpPr/>
          <p:nvPr/>
        </p:nvSpPr>
        <p:spPr>
          <a:xfrm>
            <a:off x="6504467" y="1783983"/>
            <a:ext cx="461225" cy="208857"/>
          </a:xfrm>
          <a:prstGeom prst="rect">
            <a:avLst/>
          </a:prstGeom>
          <a:noFill/>
          <a:ln/>
        </p:spPr>
        <p:txBody>
          <a:bodyPr wrap="square" lIns="69619" tIns="34809" rIns="69619" bIns="34809" rtlCol="0" anchor="ctr"/>
          <a:lstStyle/>
          <a:p>
            <a:pPr>
              <a:lnSpc>
                <a:spcPct val="110000"/>
              </a:lnSpc>
            </a:pPr>
            <a:r>
              <a:rPr lang="en-US" sz="822" b="1" dirty="0">
                <a:solidFill>
                  <a:srgbClr val="05DF7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POST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6980377" y="1801388"/>
            <a:ext cx="600463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E8E9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/predict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6504467" y="2062458"/>
            <a:ext cx="5108283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Prédiction du prix d'une voiture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6382634" y="2445362"/>
            <a:ext cx="5273627" cy="661379"/>
          </a:xfrm>
          <a:custGeom>
            <a:avLst/>
            <a:gdLst/>
            <a:ahLst/>
            <a:cxnLst/>
            <a:rect l="l" t="t" r="r" b="b"/>
            <a:pathLst>
              <a:path w="5273627" h="661379">
                <a:moveTo>
                  <a:pt x="34809" y="0"/>
                </a:moveTo>
                <a:lnTo>
                  <a:pt x="5204011" y="0"/>
                </a:lnTo>
                <a:cubicBezTo>
                  <a:pt x="5242459" y="0"/>
                  <a:pt x="5273627" y="31168"/>
                  <a:pt x="5273627" y="69617"/>
                </a:cubicBezTo>
                <a:lnTo>
                  <a:pt x="5273627" y="591762"/>
                </a:lnTo>
                <a:cubicBezTo>
                  <a:pt x="5273627" y="630211"/>
                  <a:pt x="5242459" y="661379"/>
                  <a:pt x="5204011" y="661379"/>
                </a:cubicBezTo>
                <a:lnTo>
                  <a:pt x="34809" y="661379"/>
                </a:lnTo>
                <a:cubicBezTo>
                  <a:pt x="15598" y="661379"/>
                  <a:pt x="0" y="645781"/>
                  <a:pt x="0" y="626570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3" name="Shape 50"/>
          <p:cNvSpPr/>
          <p:nvPr/>
        </p:nvSpPr>
        <p:spPr>
          <a:xfrm>
            <a:off x="6382634" y="2445362"/>
            <a:ext cx="34809" cy="661379"/>
          </a:xfrm>
          <a:custGeom>
            <a:avLst/>
            <a:gdLst/>
            <a:ahLst/>
            <a:cxnLst/>
            <a:rect l="l" t="t" r="r" b="b"/>
            <a:pathLst>
              <a:path w="34809" h="661379">
                <a:moveTo>
                  <a:pt x="34809" y="0"/>
                </a:moveTo>
                <a:lnTo>
                  <a:pt x="34809" y="0"/>
                </a:lnTo>
                <a:lnTo>
                  <a:pt x="34809" y="661379"/>
                </a:lnTo>
                <a:lnTo>
                  <a:pt x="34809" y="661379"/>
                </a:lnTo>
                <a:cubicBezTo>
                  <a:pt x="15598" y="661379"/>
                  <a:pt x="0" y="645781"/>
                  <a:pt x="0" y="626570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2B7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4" name="Shape 51"/>
          <p:cNvSpPr/>
          <p:nvPr/>
        </p:nvSpPr>
        <p:spPr>
          <a:xfrm>
            <a:off x="6504467" y="2549790"/>
            <a:ext cx="339392" cy="208857"/>
          </a:xfrm>
          <a:custGeom>
            <a:avLst/>
            <a:gdLst/>
            <a:ahLst/>
            <a:cxnLst/>
            <a:rect l="l" t="t" r="r" b="b"/>
            <a:pathLst>
              <a:path w="339392" h="208857">
                <a:moveTo>
                  <a:pt x="34810" y="0"/>
                </a:moveTo>
                <a:lnTo>
                  <a:pt x="304582" y="0"/>
                </a:lnTo>
                <a:cubicBezTo>
                  <a:pt x="323794" y="0"/>
                  <a:pt x="339392" y="15598"/>
                  <a:pt x="339392" y="34810"/>
                </a:cubicBezTo>
                <a:lnTo>
                  <a:pt x="339392" y="174046"/>
                </a:lnTo>
                <a:cubicBezTo>
                  <a:pt x="339392" y="193272"/>
                  <a:pt x="323807" y="208857"/>
                  <a:pt x="304582" y="208857"/>
                </a:cubicBezTo>
                <a:lnTo>
                  <a:pt x="34810" y="208857"/>
                </a:lnTo>
                <a:cubicBezTo>
                  <a:pt x="15598" y="208857"/>
                  <a:pt x="0" y="193259"/>
                  <a:pt x="0" y="174046"/>
                </a:cubicBezTo>
                <a:lnTo>
                  <a:pt x="0" y="34810"/>
                </a:lnTo>
                <a:cubicBezTo>
                  <a:pt x="0" y="15598"/>
                  <a:pt x="15598" y="0"/>
                  <a:pt x="34810" y="0"/>
                </a:cubicBezTo>
                <a:close/>
              </a:path>
            </a:pathLst>
          </a:custGeom>
          <a:solidFill>
            <a:srgbClr val="2B7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5" name="Text 52"/>
          <p:cNvSpPr/>
          <p:nvPr/>
        </p:nvSpPr>
        <p:spPr>
          <a:xfrm>
            <a:off x="6504467" y="2549790"/>
            <a:ext cx="391606" cy="208857"/>
          </a:xfrm>
          <a:prstGeom prst="rect">
            <a:avLst/>
          </a:prstGeom>
          <a:noFill/>
          <a:ln/>
        </p:spPr>
        <p:txBody>
          <a:bodyPr wrap="square" lIns="69619" tIns="34809" rIns="69619" bIns="34809" rtlCol="0" anchor="ctr"/>
          <a:lstStyle/>
          <a:p>
            <a:pPr>
              <a:lnSpc>
                <a:spcPct val="110000"/>
              </a:lnSpc>
            </a:pPr>
            <a:r>
              <a:rPr lang="en-US" sz="822" b="1" dirty="0">
                <a:solidFill>
                  <a:srgbClr val="51A2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GET</a:t>
            </a:r>
            <a:endParaRPr lang="en-US" sz="1600" dirty="0"/>
          </a:p>
        </p:txBody>
      </p:sp>
      <p:sp>
        <p:nvSpPr>
          <p:cNvPr id="56" name="Text 53"/>
          <p:cNvSpPr/>
          <p:nvPr/>
        </p:nvSpPr>
        <p:spPr>
          <a:xfrm>
            <a:off x="6911030" y="2567195"/>
            <a:ext cx="530844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E8E9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/health</a:t>
            </a:r>
            <a:endParaRPr lang="en-US" sz="1600" dirty="0"/>
          </a:p>
        </p:txBody>
      </p:sp>
      <p:sp>
        <p:nvSpPr>
          <p:cNvPr id="57" name="Text 54"/>
          <p:cNvSpPr/>
          <p:nvPr/>
        </p:nvSpPr>
        <p:spPr>
          <a:xfrm>
            <a:off x="6504467" y="2828266"/>
            <a:ext cx="5108283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Vérification de l'état du service</a:t>
            </a: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6382634" y="3211169"/>
            <a:ext cx="5273627" cy="661379"/>
          </a:xfrm>
          <a:custGeom>
            <a:avLst/>
            <a:gdLst/>
            <a:ahLst/>
            <a:cxnLst/>
            <a:rect l="l" t="t" r="r" b="b"/>
            <a:pathLst>
              <a:path w="5273627" h="661379">
                <a:moveTo>
                  <a:pt x="34809" y="0"/>
                </a:moveTo>
                <a:lnTo>
                  <a:pt x="5204011" y="0"/>
                </a:lnTo>
                <a:cubicBezTo>
                  <a:pt x="5242459" y="0"/>
                  <a:pt x="5273627" y="31168"/>
                  <a:pt x="5273627" y="69617"/>
                </a:cubicBezTo>
                <a:lnTo>
                  <a:pt x="5273627" y="591762"/>
                </a:lnTo>
                <a:cubicBezTo>
                  <a:pt x="5273627" y="630211"/>
                  <a:pt x="5242459" y="661379"/>
                  <a:pt x="5204011" y="661379"/>
                </a:cubicBezTo>
                <a:lnTo>
                  <a:pt x="34809" y="661379"/>
                </a:lnTo>
                <a:cubicBezTo>
                  <a:pt x="15598" y="661379"/>
                  <a:pt x="0" y="645781"/>
                  <a:pt x="0" y="626570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9" name="Shape 56"/>
          <p:cNvSpPr/>
          <p:nvPr/>
        </p:nvSpPr>
        <p:spPr>
          <a:xfrm>
            <a:off x="6382634" y="3211169"/>
            <a:ext cx="34809" cy="661379"/>
          </a:xfrm>
          <a:custGeom>
            <a:avLst/>
            <a:gdLst/>
            <a:ahLst/>
            <a:cxnLst/>
            <a:rect l="l" t="t" r="r" b="b"/>
            <a:pathLst>
              <a:path w="34809" h="661379">
                <a:moveTo>
                  <a:pt x="34809" y="0"/>
                </a:moveTo>
                <a:lnTo>
                  <a:pt x="34809" y="0"/>
                </a:lnTo>
                <a:lnTo>
                  <a:pt x="34809" y="661379"/>
                </a:lnTo>
                <a:lnTo>
                  <a:pt x="34809" y="661379"/>
                </a:lnTo>
                <a:cubicBezTo>
                  <a:pt x="15598" y="661379"/>
                  <a:pt x="0" y="645781"/>
                  <a:pt x="0" y="626570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2B7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0" name="Shape 57"/>
          <p:cNvSpPr/>
          <p:nvPr/>
        </p:nvSpPr>
        <p:spPr>
          <a:xfrm>
            <a:off x="6504467" y="3315597"/>
            <a:ext cx="339392" cy="208857"/>
          </a:xfrm>
          <a:custGeom>
            <a:avLst/>
            <a:gdLst/>
            <a:ahLst/>
            <a:cxnLst/>
            <a:rect l="l" t="t" r="r" b="b"/>
            <a:pathLst>
              <a:path w="339392" h="208857">
                <a:moveTo>
                  <a:pt x="34810" y="0"/>
                </a:moveTo>
                <a:lnTo>
                  <a:pt x="304582" y="0"/>
                </a:lnTo>
                <a:cubicBezTo>
                  <a:pt x="323794" y="0"/>
                  <a:pt x="339392" y="15598"/>
                  <a:pt x="339392" y="34810"/>
                </a:cubicBezTo>
                <a:lnTo>
                  <a:pt x="339392" y="174046"/>
                </a:lnTo>
                <a:cubicBezTo>
                  <a:pt x="339392" y="193272"/>
                  <a:pt x="323807" y="208857"/>
                  <a:pt x="304582" y="208857"/>
                </a:cubicBezTo>
                <a:lnTo>
                  <a:pt x="34810" y="208857"/>
                </a:lnTo>
                <a:cubicBezTo>
                  <a:pt x="15598" y="208857"/>
                  <a:pt x="0" y="193259"/>
                  <a:pt x="0" y="174046"/>
                </a:cubicBezTo>
                <a:lnTo>
                  <a:pt x="0" y="34810"/>
                </a:lnTo>
                <a:cubicBezTo>
                  <a:pt x="0" y="15598"/>
                  <a:pt x="15598" y="0"/>
                  <a:pt x="34810" y="0"/>
                </a:cubicBezTo>
                <a:close/>
              </a:path>
            </a:pathLst>
          </a:custGeom>
          <a:solidFill>
            <a:srgbClr val="2B7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1" name="Text 58"/>
          <p:cNvSpPr/>
          <p:nvPr/>
        </p:nvSpPr>
        <p:spPr>
          <a:xfrm>
            <a:off x="6504467" y="3315597"/>
            <a:ext cx="391606" cy="208857"/>
          </a:xfrm>
          <a:prstGeom prst="rect">
            <a:avLst/>
          </a:prstGeom>
          <a:noFill/>
          <a:ln/>
        </p:spPr>
        <p:txBody>
          <a:bodyPr wrap="square" lIns="69619" tIns="34809" rIns="69619" bIns="34809" rtlCol="0" anchor="ctr"/>
          <a:lstStyle/>
          <a:p>
            <a:pPr>
              <a:lnSpc>
                <a:spcPct val="110000"/>
              </a:lnSpc>
            </a:pPr>
            <a:r>
              <a:rPr lang="en-US" sz="822" b="1" dirty="0">
                <a:solidFill>
                  <a:srgbClr val="51A2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GET</a:t>
            </a:r>
            <a:endParaRPr lang="en-US" sz="1600" dirty="0"/>
          </a:p>
        </p:txBody>
      </p:sp>
      <p:sp>
        <p:nvSpPr>
          <p:cNvPr id="62" name="Text 59"/>
          <p:cNvSpPr/>
          <p:nvPr/>
        </p:nvSpPr>
        <p:spPr>
          <a:xfrm>
            <a:off x="6911030" y="3333002"/>
            <a:ext cx="400308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E8E9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/docs</a:t>
            </a:r>
            <a:endParaRPr lang="en-US" sz="1600" dirty="0"/>
          </a:p>
        </p:txBody>
      </p:sp>
      <p:sp>
        <p:nvSpPr>
          <p:cNvPr id="63" name="Text 60"/>
          <p:cNvSpPr/>
          <p:nvPr/>
        </p:nvSpPr>
        <p:spPr>
          <a:xfrm>
            <a:off x="6504467" y="3594073"/>
            <a:ext cx="5108283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Documentation interactive Swagger</a:t>
            </a:r>
            <a:endParaRPr lang="en-US" sz="1600" dirty="0"/>
          </a:p>
        </p:txBody>
      </p:sp>
      <p:sp>
        <p:nvSpPr>
          <p:cNvPr id="64" name="Shape 61"/>
          <p:cNvSpPr/>
          <p:nvPr/>
        </p:nvSpPr>
        <p:spPr>
          <a:xfrm>
            <a:off x="6186831" y="4198887"/>
            <a:ext cx="5647829" cy="2654218"/>
          </a:xfrm>
          <a:custGeom>
            <a:avLst/>
            <a:gdLst/>
            <a:ahLst/>
            <a:cxnLst/>
            <a:rect l="l" t="t" r="r" b="b"/>
            <a:pathLst>
              <a:path w="5647829" h="2654218">
                <a:moveTo>
                  <a:pt x="104417" y="0"/>
                </a:moveTo>
                <a:lnTo>
                  <a:pt x="5543412" y="0"/>
                </a:lnTo>
                <a:cubicBezTo>
                  <a:pt x="5601080" y="0"/>
                  <a:pt x="5647829" y="46749"/>
                  <a:pt x="5647829" y="104417"/>
                </a:cubicBezTo>
                <a:lnTo>
                  <a:pt x="5647829" y="2549801"/>
                </a:lnTo>
                <a:cubicBezTo>
                  <a:pt x="5647829" y="2607469"/>
                  <a:pt x="5601080" y="2654218"/>
                  <a:pt x="5543412" y="2654218"/>
                </a:cubicBezTo>
                <a:lnTo>
                  <a:pt x="104417" y="2654218"/>
                </a:lnTo>
                <a:cubicBezTo>
                  <a:pt x="46749" y="2654218"/>
                  <a:pt x="0" y="2607469"/>
                  <a:pt x="0" y="2549801"/>
                </a:cubicBezTo>
                <a:lnTo>
                  <a:pt x="0" y="104417"/>
                </a:lnTo>
                <a:cubicBezTo>
                  <a:pt x="0" y="46788"/>
                  <a:pt x="46788" y="0"/>
                  <a:pt x="10441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5" name="Text 62"/>
          <p:cNvSpPr/>
          <p:nvPr/>
        </p:nvSpPr>
        <p:spPr>
          <a:xfrm>
            <a:off x="6365229" y="4377285"/>
            <a:ext cx="5378056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Structure de la Requête</a:t>
            </a:r>
            <a:endParaRPr lang="en-US" sz="1600" dirty="0"/>
          </a:p>
        </p:txBody>
      </p:sp>
      <p:sp>
        <p:nvSpPr>
          <p:cNvPr id="66" name="Shape 63"/>
          <p:cNvSpPr/>
          <p:nvPr/>
        </p:nvSpPr>
        <p:spPr>
          <a:xfrm>
            <a:off x="6365229" y="4760188"/>
            <a:ext cx="5291032" cy="1914518"/>
          </a:xfrm>
          <a:custGeom>
            <a:avLst/>
            <a:gdLst/>
            <a:ahLst/>
            <a:cxnLst/>
            <a:rect l="l" t="t" r="r" b="b"/>
            <a:pathLst>
              <a:path w="5291032" h="1914518">
                <a:moveTo>
                  <a:pt x="69612" y="0"/>
                </a:moveTo>
                <a:lnTo>
                  <a:pt x="5221420" y="0"/>
                </a:lnTo>
                <a:cubicBezTo>
                  <a:pt x="5259866" y="0"/>
                  <a:pt x="5291032" y="31166"/>
                  <a:pt x="5291032" y="69612"/>
                </a:cubicBezTo>
                <a:lnTo>
                  <a:pt x="5291032" y="1844906"/>
                </a:lnTo>
                <a:cubicBezTo>
                  <a:pt x="5291032" y="1883352"/>
                  <a:pt x="5259866" y="1914518"/>
                  <a:pt x="5221420" y="1914518"/>
                </a:cubicBezTo>
                <a:lnTo>
                  <a:pt x="69612" y="1914518"/>
                </a:lnTo>
                <a:cubicBezTo>
                  <a:pt x="31166" y="1914518"/>
                  <a:pt x="0" y="1883352"/>
                  <a:pt x="0" y="1844906"/>
                </a:cubicBezTo>
                <a:lnTo>
                  <a:pt x="0" y="69612"/>
                </a:lnTo>
                <a:cubicBezTo>
                  <a:pt x="0" y="31192"/>
                  <a:pt x="31192" y="0"/>
                  <a:pt x="6961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7" name="Text 64"/>
          <p:cNvSpPr/>
          <p:nvPr/>
        </p:nvSpPr>
        <p:spPr>
          <a:xfrm>
            <a:off x="6504467" y="4899426"/>
            <a:ext cx="5073473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00D9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{</a:t>
            </a:r>
            <a:endParaRPr lang="en-US" sz="1600" dirty="0"/>
          </a:p>
        </p:txBody>
      </p:sp>
      <p:sp>
        <p:nvSpPr>
          <p:cNvPr id="68" name="Text 65"/>
          <p:cNvSpPr/>
          <p:nvPr/>
        </p:nvSpPr>
        <p:spPr>
          <a:xfrm>
            <a:off x="6643704" y="5143092"/>
            <a:ext cx="4934236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00D9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"year"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</a:t>
            </a:r>
            <a:r>
              <a:rPr lang="en-US" sz="959" dirty="0">
                <a:solidFill>
                  <a:srgbClr val="FF890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2018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69" name="Text 66"/>
          <p:cNvSpPr/>
          <p:nvPr/>
        </p:nvSpPr>
        <p:spPr>
          <a:xfrm>
            <a:off x="6643704" y="5351949"/>
            <a:ext cx="4934236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00D9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"mileage"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</a:t>
            </a:r>
            <a:r>
              <a:rPr lang="en-US" sz="959" dirty="0">
                <a:solidFill>
                  <a:srgbClr val="FF890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45000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70" name="Text 67"/>
          <p:cNvSpPr/>
          <p:nvPr/>
        </p:nvSpPr>
        <p:spPr>
          <a:xfrm>
            <a:off x="6643704" y="5560805"/>
            <a:ext cx="4934236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00D9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"fuel_type"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</a:t>
            </a:r>
            <a:r>
              <a:rPr lang="en-US" sz="959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"diesel"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71" name="Text 68"/>
          <p:cNvSpPr/>
          <p:nvPr/>
        </p:nvSpPr>
        <p:spPr>
          <a:xfrm>
            <a:off x="6643704" y="5769662"/>
            <a:ext cx="4934236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00D9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"transmission"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</a:t>
            </a:r>
            <a:r>
              <a:rPr lang="en-US" sz="959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"manual"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72" name="Text 69"/>
          <p:cNvSpPr/>
          <p:nvPr/>
        </p:nvSpPr>
        <p:spPr>
          <a:xfrm>
            <a:off x="6643704" y="5978518"/>
            <a:ext cx="4934236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00D9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"brand"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</a:t>
            </a:r>
            <a:r>
              <a:rPr lang="en-US" sz="959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"BMW"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</p:txBody>
      </p:sp>
      <p:sp>
        <p:nvSpPr>
          <p:cNvPr id="73" name="Text 70"/>
          <p:cNvSpPr/>
          <p:nvPr/>
        </p:nvSpPr>
        <p:spPr>
          <a:xfrm>
            <a:off x="6643704" y="6187375"/>
            <a:ext cx="4934236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00D9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"model"</a:t>
            </a:r>
            <a:r>
              <a:rPr lang="en-US" sz="959" dirty="0">
                <a:solidFill>
                  <a:srgbClr val="E8E9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</a:t>
            </a:r>
            <a:r>
              <a:rPr lang="en-US" sz="959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"X5"</a:t>
            </a:r>
            <a:endParaRPr lang="en-US" sz="1600" dirty="0"/>
          </a:p>
        </p:txBody>
      </p:sp>
      <p:sp>
        <p:nvSpPr>
          <p:cNvPr id="74" name="Text 71"/>
          <p:cNvSpPr/>
          <p:nvPr/>
        </p:nvSpPr>
        <p:spPr>
          <a:xfrm>
            <a:off x="6504467" y="6361422"/>
            <a:ext cx="5073473" cy="174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9" dirty="0">
                <a:solidFill>
                  <a:srgbClr val="00D9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75" name="Text 23">
            <a:extLst>
              <a:ext uri="{FF2B5EF4-FFF2-40B4-BE49-F238E27FC236}">
                <a16:creationId xmlns:a16="http://schemas.microsoft.com/office/drawing/2014/main" id="{27A06482-AC49-0F10-56FA-508D1F06EF24}"/>
              </a:ext>
            </a:extLst>
          </p:cNvPr>
          <p:cNvSpPr/>
          <p:nvPr/>
        </p:nvSpPr>
        <p:spPr>
          <a:xfrm>
            <a:off x="11806238" y="6400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B0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0977" y="360977"/>
            <a:ext cx="11542241" cy="216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7" b="1" kern="0" spc="57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TECHNOLOGIES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0977" y="649759"/>
            <a:ext cx="11632486" cy="3609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58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Streamlit - Interface Utilisateur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5489" y="1159639"/>
            <a:ext cx="5640266" cy="2824645"/>
          </a:xfrm>
          <a:custGeom>
            <a:avLst/>
            <a:gdLst/>
            <a:ahLst/>
            <a:cxnLst/>
            <a:rect l="l" t="t" r="r" b="b"/>
            <a:pathLst>
              <a:path w="5640266" h="2824645">
                <a:moveTo>
                  <a:pt x="108297" y="0"/>
                </a:moveTo>
                <a:lnTo>
                  <a:pt x="5531970" y="0"/>
                </a:lnTo>
                <a:cubicBezTo>
                  <a:pt x="5591780" y="0"/>
                  <a:pt x="5640266" y="48486"/>
                  <a:pt x="5640266" y="108297"/>
                </a:cubicBezTo>
                <a:lnTo>
                  <a:pt x="5640266" y="2716349"/>
                </a:lnTo>
                <a:cubicBezTo>
                  <a:pt x="5640266" y="2776159"/>
                  <a:pt x="5591780" y="2824645"/>
                  <a:pt x="5531970" y="2824645"/>
                </a:cubicBezTo>
                <a:lnTo>
                  <a:pt x="108297" y="2824645"/>
                </a:lnTo>
                <a:cubicBezTo>
                  <a:pt x="48486" y="2824645"/>
                  <a:pt x="0" y="2776159"/>
                  <a:pt x="0" y="2716349"/>
                </a:cubicBezTo>
                <a:lnTo>
                  <a:pt x="0" y="108297"/>
                </a:lnTo>
                <a:cubicBezTo>
                  <a:pt x="0" y="48526"/>
                  <a:pt x="48526" y="0"/>
                  <a:pt x="10829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550490" y="1344640"/>
            <a:ext cx="505368" cy="505368"/>
          </a:xfrm>
          <a:custGeom>
            <a:avLst/>
            <a:gdLst/>
            <a:ahLst/>
            <a:cxnLst/>
            <a:rect l="l" t="t" r="r" b="b"/>
            <a:pathLst>
              <a:path w="505368" h="505368">
                <a:moveTo>
                  <a:pt x="108295" y="0"/>
                </a:moveTo>
                <a:lnTo>
                  <a:pt x="397073" y="0"/>
                </a:lnTo>
                <a:cubicBezTo>
                  <a:pt x="456882" y="0"/>
                  <a:pt x="505368" y="48485"/>
                  <a:pt x="505368" y="108295"/>
                </a:cubicBezTo>
                <a:lnTo>
                  <a:pt x="505368" y="397073"/>
                </a:lnTo>
                <a:cubicBezTo>
                  <a:pt x="505368" y="456882"/>
                  <a:pt x="456882" y="505368"/>
                  <a:pt x="397073" y="505368"/>
                </a:cubicBezTo>
                <a:lnTo>
                  <a:pt x="108295" y="505368"/>
                </a:lnTo>
                <a:cubicBezTo>
                  <a:pt x="48485" y="505368"/>
                  <a:pt x="0" y="456882"/>
                  <a:pt x="0" y="397073"/>
                </a:cubicBezTo>
                <a:lnTo>
                  <a:pt x="0" y="108295"/>
                </a:lnTo>
                <a:cubicBezTo>
                  <a:pt x="0" y="48485"/>
                  <a:pt x="48485" y="0"/>
                  <a:pt x="108295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670064" y="1461957"/>
            <a:ext cx="270733" cy="270733"/>
          </a:xfrm>
          <a:custGeom>
            <a:avLst/>
            <a:gdLst/>
            <a:ahLst/>
            <a:cxnLst/>
            <a:rect l="l" t="t" r="r" b="b"/>
            <a:pathLst>
              <a:path w="270733" h="270733">
                <a:moveTo>
                  <a:pt x="33842" y="16921"/>
                </a:moveTo>
                <a:cubicBezTo>
                  <a:pt x="15176" y="16921"/>
                  <a:pt x="0" y="32097"/>
                  <a:pt x="0" y="50762"/>
                </a:cubicBezTo>
                <a:lnTo>
                  <a:pt x="0" y="186129"/>
                </a:lnTo>
                <a:cubicBezTo>
                  <a:pt x="0" y="204795"/>
                  <a:pt x="15176" y="219970"/>
                  <a:pt x="33842" y="219970"/>
                </a:cubicBezTo>
                <a:lnTo>
                  <a:pt x="109985" y="219970"/>
                </a:lnTo>
                <a:lnTo>
                  <a:pt x="101525" y="245352"/>
                </a:lnTo>
                <a:lnTo>
                  <a:pt x="63453" y="245352"/>
                </a:lnTo>
                <a:cubicBezTo>
                  <a:pt x="56420" y="245352"/>
                  <a:pt x="50762" y="251009"/>
                  <a:pt x="50762" y="258042"/>
                </a:cubicBezTo>
                <a:cubicBezTo>
                  <a:pt x="50762" y="265075"/>
                  <a:pt x="56420" y="270733"/>
                  <a:pt x="63453" y="270733"/>
                </a:cubicBezTo>
                <a:lnTo>
                  <a:pt x="207280" y="270733"/>
                </a:lnTo>
                <a:cubicBezTo>
                  <a:pt x="214313" y="270733"/>
                  <a:pt x="219970" y="265075"/>
                  <a:pt x="219970" y="258042"/>
                </a:cubicBezTo>
                <a:cubicBezTo>
                  <a:pt x="219970" y="251009"/>
                  <a:pt x="214313" y="245352"/>
                  <a:pt x="207280" y="245352"/>
                </a:cubicBezTo>
                <a:lnTo>
                  <a:pt x="169208" y="245352"/>
                </a:lnTo>
                <a:lnTo>
                  <a:pt x="160748" y="219970"/>
                </a:lnTo>
                <a:lnTo>
                  <a:pt x="236891" y="219970"/>
                </a:lnTo>
                <a:cubicBezTo>
                  <a:pt x="255557" y="219970"/>
                  <a:pt x="270733" y="204795"/>
                  <a:pt x="270733" y="186129"/>
                </a:cubicBezTo>
                <a:lnTo>
                  <a:pt x="270733" y="50762"/>
                </a:lnTo>
                <a:cubicBezTo>
                  <a:pt x="270733" y="32097"/>
                  <a:pt x="255557" y="16921"/>
                  <a:pt x="236891" y="16921"/>
                </a:cubicBezTo>
                <a:lnTo>
                  <a:pt x="33842" y="16921"/>
                </a:lnTo>
                <a:close/>
                <a:moveTo>
                  <a:pt x="50762" y="50762"/>
                </a:moveTo>
                <a:lnTo>
                  <a:pt x="219970" y="50762"/>
                </a:lnTo>
                <a:cubicBezTo>
                  <a:pt x="229330" y="50762"/>
                  <a:pt x="236891" y="58324"/>
                  <a:pt x="236891" y="67683"/>
                </a:cubicBezTo>
                <a:lnTo>
                  <a:pt x="236891" y="152287"/>
                </a:lnTo>
                <a:cubicBezTo>
                  <a:pt x="236891" y="161647"/>
                  <a:pt x="229330" y="169208"/>
                  <a:pt x="219970" y="169208"/>
                </a:cubicBezTo>
                <a:lnTo>
                  <a:pt x="50762" y="169208"/>
                </a:lnTo>
                <a:cubicBezTo>
                  <a:pt x="41403" y="169208"/>
                  <a:pt x="33842" y="161647"/>
                  <a:pt x="33842" y="152287"/>
                </a:cubicBezTo>
                <a:lnTo>
                  <a:pt x="33842" y="67683"/>
                </a:lnTo>
                <a:cubicBezTo>
                  <a:pt x="33842" y="58324"/>
                  <a:pt x="41403" y="50762"/>
                  <a:pt x="50762" y="50762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Text 5"/>
          <p:cNvSpPr/>
          <p:nvPr/>
        </p:nvSpPr>
        <p:spPr>
          <a:xfrm>
            <a:off x="1200249" y="1362688"/>
            <a:ext cx="2066594" cy="288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5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Streamlit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00249" y="1651470"/>
            <a:ext cx="2021472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 Web pour Data Science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0490" y="1994398"/>
            <a:ext cx="5342460" cy="4331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7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 Python open-source permettant de créer des applications web interactives pour le machine learning et la data science avec un minimum de code.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50490" y="2571962"/>
            <a:ext cx="2599035" cy="577563"/>
          </a:xfrm>
          <a:custGeom>
            <a:avLst/>
            <a:gdLst/>
            <a:ahLst/>
            <a:cxnLst/>
            <a:rect l="l" t="t" r="r" b="b"/>
            <a:pathLst>
              <a:path w="2599035" h="577563">
                <a:moveTo>
                  <a:pt x="72195" y="0"/>
                </a:moveTo>
                <a:lnTo>
                  <a:pt x="2526839" y="0"/>
                </a:lnTo>
                <a:cubicBezTo>
                  <a:pt x="2566712" y="0"/>
                  <a:pt x="2599035" y="32323"/>
                  <a:pt x="2599035" y="72195"/>
                </a:cubicBezTo>
                <a:lnTo>
                  <a:pt x="2599035" y="505368"/>
                </a:lnTo>
                <a:cubicBezTo>
                  <a:pt x="2599035" y="545240"/>
                  <a:pt x="2566712" y="577563"/>
                  <a:pt x="2526839" y="577563"/>
                </a:cubicBezTo>
                <a:lnTo>
                  <a:pt x="72195" y="577563"/>
                </a:lnTo>
                <a:cubicBezTo>
                  <a:pt x="32323" y="577563"/>
                  <a:pt x="0" y="545240"/>
                  <a:pt x="0" y="505368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Shape 9"/>
          <p:cNvSpPr/>
          <p:nvPr/>
        </p:nvSpPr>
        <p:spPr>
          <a:xfrm>
            <a:off x="667808" y="2698303"/>
            <a:ext cx="162440" cy="144391"/>
          </a:xfrm>
          <a:custGeom>
            <a:avLst/>
            <a:gdLst/>
            <a:ahLst/>
            <a:cxnLst/>
            <a:rect l="l" t="t" r="r" b="b"/>
            <a:pathLst>
              <a:path w="162440" h="144391">
                <a:moveTo>
                  <a:pt x="101750" y="338"/>
                </a:moveTo>
                <a:cubicBezTo>
                  <a:pt x="96956" y="-1043"/>
                  <a:pt x="91965" y="1748"/>
                  <a:pt x="90583" y="6543"/>
                </a:cubicBezTo>
                <a:lnTo>
                  <a:pt x="54485" y="132885"/>
                </a:lnTo>
                <a:cubicBezTo>
                  <a:pt x="53103" y="137679"/>
                  <a:pt x="55895" y="142671"/>
                  <a:pt x="60689" y="144052"/>
                </a:cubicBezTo>
                <a:cubicBezTo>
                  <a:pt x="65483" y="145434"/>
                  <a:pt x="70475" y="142642"/>
                  <a:pt x="71857" y="137848"/>
                </a:cubicBezTo>
                <a:lnTo>
                  <a:pt x="107955" y="11506"/>
                </a:lnTo>
                <a:cubicBezTo>
                  <a:pt x="109337" y="6712"/>
                  <a:pt x="106545" y="1720"/>
                  <a:pt x="101750" y="338"/>
                </a:cubicBezTo>
                <a:close/>
                <a:moveTo>
                  <a:pt x="119968" y="38720"/>
                </a:moveTo>
                <a:cubicBezTo>
                  <a:pt x="116443" y="42246"/>
                  <a:pt x="116443" y="47970"/>
                  <a:pt x="119968" y="51496"/>
                </a:cubicBezTo>
                <a:lnTo>
                  <a:pt x="140668" y="72195"/>
                </a:lnTo>
                <a:lnTo>
                  <a:pt x="119968" y="92895"/>
                </a:lnTo>
                <a:cubicBezTo>
                  <a:pt x="116443" y="96420"/>
                  <a:pt x="116443" y="102145"/>
                  <a:pt x="119968" y="105670"/>
                </a:cubicBezTo>
                <a:cubicBezTo>
                  <a:pt x="123494" y="109196"/>
                  <a:pt x="129219" y="109196"/>
                  <a:pt x="132744" y="105670"/>
                </a:cubicBezTo>
                <a:lnTo>
                  <a:pt x="159817" y="78597"/>
                </a:lnTo>
                <a:cubicBezTo>
                  <a:pt x="163342" y="75072"/>
                  <a:pt x="163342" y="69347"/>
                  <a:pt x="159817" y="65822"/>
                </a:cubicBezTo>
                <a:lnTo>
                  <a:pt x="132744" y="38749"/>
                </a:lnTo>
                <a:cubicBezTo>
                  <a:pt x="129219" y="35223"/>
                  <a:pt x="123494" y="35223"/>
                  <a:pt x="119968" y="38749"/>
                </a:cubicBezTo>
                <a:close/>
                <a:moveTo>
                  <a:pt x="42499" y="38720"/>
                </a:moveTo>
                <a:cubicBezTo>
                  <a:pt x="38974" y="35195"/>
                  <a:pt x="33249" y="35195"/>
                  <a:pt x="29724" y="38720"/>
                </a:cubicBezTo>
                <a:lnTo>
                  <a:pt x="2651" y="65794"/>
                </a:lnTo>
                <a:cubicBezTo>
                  <a:pt x="-874" y="69319"/>
                  <a:pt x="-874" y="75044"/>
                  <a:pt x="2651" y="78569"/>
                </a:cubicBezTo>
                <a:lnTo>
                  <a:pt x="29724" y="105642"/>
                </a:lnTo>
                <a:cubicBezTo>
                  <a:pt x="33249" y="109167"/>
                  <a:pt x="38974" y="109167"/>
                  <a:pt x="42499" y="105642"/>
                </a:cubicBezTo>
                <a:cubicBezTo>
                  <a:pt x="46025" y="102117"/>
                  <a:pt x="46025" y="96392"/>
                  <a:pt x="42499" y="92867"/>
                </a:cubicBezTo>
                <a:lnTo>
                  <a:pt x="21800" y="72195"/>
                </a:lnTo>
                <a:lnTo>
                  <a:pt x="42471" y="51496"/>
                </a:lnTo>
                <a:cubicBezTo>
                  <a:pt x="45996" y="47970"/>
                  <a:pt x="45996" y="42246"/>
                  <a:pt x="42471" y="38720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10"/>
          <p:cNvSpPr/>
          <p:nvPr/>
        </p:nvSpPr>
        <p:spPr>
          <a:xfrm>
            <a:off x="911467" y="2680255"/>
            <a:ext cx="740003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Pure Python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58783" y="2896841"/>
            <a:ext cx="2436595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Pas de HTML/CSS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219605" y="2571962"/>
            <a:ext cx="2599035" cy="577563"/>
          </a:xfrm>
          <a:custGeom>
            <a:avLst/>
            <a:gdLst/>
            <a:ahLst/>
            <a:cxnLst/>
            <a:rect l="l" t="t" r="r" b="b"/>
            <a:pathLst>
              <a:path w="2599035" h="577563">
                <a:moveTo>
                  <a:pt x="72195" y="0"/>
                </a:moveTo>
                <a:lnTo>
                  <a:pt x="2526839" y="0"/>
                </a:lnTo>
                <a:cubicBezTo>
                  <a:pt x="2566712" y="0"/>
                  <a:pt x="2599035" y="32323"/>
                  <a:pt x="2599035" y="72195"/>
                </a:cubicBezTo>
                <a:lnTo>
                  <a:pt x="2599035" y="505368"/>
                </a:lnTo>
                <a:cubicBezTo>
                  <a:pt x="2599035" y="545240"/>
                  <a:pt x="2566712" y="577563"/>
                  <a:pt x="2526839" y="577563"/>
                </a:cubicBezTo>
                <a:lnTo>
                  <a:pt x="72195" y="577563"/>
                </a:lnTo>
                <a:cubicBezTo>
                  <a:pt x="32323" y="577563"/>
                  <a:pt x="0" y="545240"/>
                  <a:pt x="0" y="505368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Shape 13"/>
          <p:cNvSpPr/>
          <p:nvPr/>
        </p:nvSpPr>
        <p:spPr>
          <a:xfrm>
            <a:off x="3354972" y="2698303"/>
            <a:ext cx="126342" cy="144391"/>
          </a:xfrm>
          <a:custGeom>
            <a:avLst/>
            <a:gdLst/>
            <a:ahLst/>
            <a:cxnLst/>
            <a:rect l="l" t="t" r="r" b="b"/>
            <a:pathLst>
              <a:path w="126342" h="144391">
                <a:moveTo>
                  <a:pt x="95546" y="-2792"/>
                </a:moveTo>
                <a:cubicBezTo>
                  <a:pt x="98902" y="-367"/>
                  <a:pt x="100143" y="4033"/>
                  <a:pt x="98620" y="7868"/>
                </a:cubicBezTo>
                <a:lnTo>
                  <a:pt x="76510" y="63171"/>
                </a:lnTo>
                <a:lnTo>
                  <a:pt x="117318" y="63171"/>
                </a:lnTo>
                <a:cubicBezTo>
                  <a:pt x="121125" y="63171"/>
                  <a:pt x="124509" y="65540"/>
                  <a:pt x="125806" y="69121"/>
                </a:cubicBezTo>
                <a:cubicBezTo>
                  <a:pt x="127103" y="72703"/>
                  <a:pt x="126004" y="76708"/>
                  <a:pt x="123099" y="79133"/>
                </a:cubicBezTo>
                <a:lnTo>
                  <a:pt x="41879" y="146816"/>
                </a:lnTo>
                <a:cubicBezTo>
                  <a:pt x="38692" y="149467"/>
                  <a:pt x="34152" y="149608"/>
                  <a:pt x="30796" y="147183"/>
                </a:cubicBezTo>
                <a:cubicBezTo>
                  <a:pt x="27440" y="144757"/>
                  <a:pt x="26199" y="140358"/>
                  <a:pt x="27722" y="136523"/>
                </a:cubicBezTo>
                <a:lnTo>
                  <a:pt x="49832" y="81220"/>
                </a:lnTo>
                <a:lnTo>
                  <a:pt x="9024" y="81220"/>
                </a:lnTo>
                <a:cubicBezTo>
                  <a:pt x="5217" y="81220"/>
                  <a:pt x="1833" y="78851"/>
                  <a:pt x="536" y="75269"/>
                </a:cubicBezTo>
                <a:cubicBezTo>
                  <a:pt x="-761" y="71688"/>
                  <a:pt x="338" y="67683"/>
                  <a:pt x="3243" y="65258"/>
                </a:cubicBezTo>
                <a:lnTo>
                  <a:pt x="84463" y="-2425"/>
                </a:lnTo>
                <a:cubicBezTo>
                  <a:pt x="87650" y="-5076"/>
                  <a:pt x="92190" y="-5217"/>
                  <a:pt x="95546" y="-2792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Text 14"/>
          <p:cNvSpPr/>
          <p:nvPr/>
        </p:nvSpPr>
        <p:spPr>
          <a:xfrm>
            <a:off x="3580582" y="2680255"/>
            <a:ext cx="451221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Rapide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327898" y="2896841"/>
            <a:ext cx="2436595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Développement agile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50490" y="3221720"/>
            <a:ext cx="2599035" cy="577563"/>
          </a:xfrm>
          <a:custGeom>
            <a:avLst/>
            <a:gdLst/>
            <a:ahLst/>
            <a:cxnLst/>
            <a:rect l="l" t="t" r="r" b="b"/>
            <a:pathLst>
              <a:path w="2599035" h="577563">
                <a:moveTo>
                  <a:pt x="72195" y="0"/>
                </a:moveTo>
                <a:lnTo>
                  <a:pt x="2526839" y="0"/>
                </a:lnTo>
                <a:cubicBezTo>
                  <a:pt x="2566712" y="0"/>
                  <a:pt x="2599035" y="32323"/>
                  <a:pt x="2599035" y="72195"/>
                </a:cubicBezTo>
                <a:lnTo>
                  <a:pt x="2599035" y="505368"/>
                </a:lnTo>
                <a:cubicBezTo>
                  <a:pt x="2599035" y="545240"/>
                  <a:pt x="2566712" y="577563"/>
                  <a:pt x="2526839" y="577563"/>
                </a:cubicBezTo>
                <a:lnTo>
                  <a:pt x="72195" y="577563"/>
                </a:lnTo>
                <a:cubicBezTo>
                  <a:pt x="32323" y="577563"/>
                  <a:pt x="0" y="545240"/>
                  <a:pt x="0" y="505368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Shape 17"/>
          <p:cNvSpPr/>
          <p:nvPr/>
        </p:nvSpPr>
        <p:spPr>
          <a:xfrm>
            <a:off x="676832" y="3348062"/>
            <a:ext cx="144391" cy="144391"/>
          </a:xfrm>
          <a:custGeom>
            <a:avLst/>
            <a:gdLst/>
            <a:ahLst/>
            <a:cxnLst/>
            <a:rect l="l" t="t" r="r" b="b"/>
            <a:pathLst>
              <a:path w="144391" h="144391">
                <a:moveTo>
                  <a:pt x="18585" y="64440"/>
                </a:moveTo>
                <a:cubicBezTo>
                  <a:pt x="22335" y="38213"/>
                  <a:pt x="44925" y="18049"/>
                  <a:pt x="72195" y="18049"/>
                </a:cubicBezTo>
                <a:cubicBezTo>
                  <a:pt x="87142" y="18049"/>
                  <a:pt x="100679" y="24112"/>
                  <a:pt x="110493" y="33898"/>
                </a:cubicBezTo>
                <a:cubicBezTo>
                  <a:pt x="110549" y="33954"/>
                  <a:pt x="110606" y="34011"/>
                  <a:pt x="110662" y="34067"/>
                </a:cubicBezTo>
                <a:lnTo>
                  <a:pt x="112805" y="36098"/>
                </a:lnTo>
                <a:lnTo>
                  <a:pt x="99297" y="36098"/>
                </a:lnTo>
                <a:cubicBezTo>
                  <a:pt x="94305" y="36098"/>
                  <a:pt x="90272" y="40130"/>
                  <a:pt x="90272" y="45122"/>
                </a:cubicBezTo>
                <a:cubicBezTo>
                  <a:pt x="90272" y="50114"/>
                  <a:pt x="94305" y="54147"/>
                  <a:pt x="99297" y="54147"/>
                </a:cubicBezTo>
                <a:lnTo>
                  <a:pt x="135395" y="54147"/>
                </a:lnTo>
                <a:cubicBezTo>
                  <a:pt x="140386" y="54147"/>
                  <a:pt x="144419" y="50114"/>
                  <a:pt x="144419" y="45122"/>
                </a:cubicBezTo>
                <a:lnTo>
                  <a:pt x="144419" y="9024"/>
                </a:lnTo>
                <a:cubicBezTo>
                  <a:pt x="144419" y="4033"/>
                  <a:pt x="140386" y="0"/>
                  <a:pt x="135395" y="0"/>
                </a:cubicBezTo>
                <a:cubicBezTo>
                  <a:pt x="130403" y="0"/>
                  <a:pt x="126370" y="4033"/>
                  <a:pt x="126370" y="9024"/>
                </a:cubicBezTo>
                <a:lnTo>
                  <a:pt x="126370" y="24084"/>
                </a:lnTo>
                <a:lnTo>
                  <a:pt x="123183" y="21066"/>
                </a:lnTo>
                <a:cubicBezTo>
                  <a:pt x="110126" y="8066"/>
                  <a:pt x="92077" y="0"/>
                  <a:pt x="72195" y="0"/>
                </a:cubicBezTo>
                <a:cubicBezTo>
                  <a:pt x="35816" y="0"/>
                  <a:pt x="5725" y="26904"/>
                  <a:pt x="733" y="61902"/>
                </a:cubicBezTo>
                <a:cubicBezTo>
                  <a:pt x="28" y="66837"/>
                  <a:pt x="3441" y="71406"/>
                  <a:pt x="8376" y="72111"/>
                </a:cubicBezTo>
                <a:cubicBezTo>
                  <a:pt x="13311" y="72816"/>
                  <a:pt x="17880" y="69375"/>
                  <a:pt x="18585" y="64468"/>
                </a:cubicBezTo>
                <a:close/>
                <a:moveTo>
                  <a:pt x="143658" y="82489"/>
                </a:moveTo>
                <a:cubicBezTo>
                  <a:pt x="144363" y="77554"/>
                  <a:pt x="140922" y="72985"/>
                  <a:pt x="136015" y="72280"/>
                </a:cubicBezTo>
                <a:cubicBezTo>
                  <a:pt x="131108" y="71575"/>
                  <a:pt x="126511" y="75016"/>
                  <a:pt x="125806" y="79923"/>
                </a:cubicBezTo>
                <a:cubicBezTo>
                  <a:pt x="122055" y="106150"/>
                  <a:pt x="99466" y="126314"/>
                  <a:pt x="72195" y="126314"/>
                </a:cubicBezTo>
                <a:cubicBezTo>
                  <a:pt x="57249" y="126314"/>
                  <a:pt x="43712" y="120250"/>
                  <a:pt x="33898" y="110465"/>
                </a:cubicBezTo>
                <a:cubicBezTo>
                  <a:pt x="33842" y="110408"/>
                  <a:pt x="33785" y="110352"/>
                  <a:pt x="33729" y="110295"/>
                </a:cubicBezTo>
                <a:lnTo>
                  <a:pt x="31585" y="108265"/>
                </a:lnTo>
                <a:lnTo>
                  <a:pt x="45094" y="108265"/>
                </a:lnTo>
                <a:cubicBezTo>
                  <a:pt x="50086" y="108265"/>
                  <a:pt x="54118" y="104232"/>
                  <a:pt x="54118" y="99240"/>
                </a:cubicBezTo>
                <a:cubicBezTo>
                  <a:pt x="54118" y="94249"/>
                  <a:pt x="50086" y="90216"/>
                  <a:pt x="45094" y="90216"/>
                </a:cubicBezTo>
                <a:lnTo>
                  <a:pt x="9024" y="90244"/>
                </a:lnTo>
                <a:cubicBezTo>
                  <a:pt x="6627" y="90244"/>
                  <a:pt x="4315" y="91203"/>
                  <a:pt x="2623" y="92923"/>
                </a:cubicBezTo>
                <a:cubicBezTo>
                  <a:pt x="931" y="94644"/>
                  <a:pt x="-28" y="96928"/>
                  <a:pt x="0" y="99353"/>
                </a:cubicBezTo>
                <a:lnTo>
                  <a:pt x="282" y="135169"/>
                </a:lnTo>
                <a:cubicBezTo>
                  <a:pt x="310" y="140161"/>
                  <a:pt x="4399" y="144165"/>
                  <a:pt x="9391" y="144109"/>
                </a:cubicBezTo>
                <a:cubicBezTo>
                  <a:pt x="14383" y="144052"/>
                  <a:pt x="18387" y="139991"/>
                  <a:pt x="18331" y="135000"/>
                </a:cubicBezTo>
                <a:lnTo>
                  <a:pt x="18218" y="120476"/>
                </a:lnTo>
                <a:lnTo>
                  <a:pt x="21236" y="123324"/>
                </a:lnTo>
                <a:cubicBezTo>
                  <a:pt x="34293" y="136325"/>
                  <a:pt x="52313" y="144391"/>
                  <a:pt x="72195" y="144391"/>
                </a:cubicBezTo>
                <a:cubicBezTo>
                  <a:pt x="108575" y="144391"/>
                  <a:pt x="138666" y="117487"/>
                  <a:pt x="143658" y="82489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18"/>
          <p:cNvSpPr/>
          <p:nvPr/>
        </p:nvSpPr>
        <p:spPr>
          <a:xfrm>
            <a:off x="911467" y="3330013"/>
            <a:ext cx="676832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Hot Reload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58783" y="3546600"/>
            <a:ext cx="2436595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Màj auto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219605" y="3221720"/>
            <a:ext cx="2599035" cy="577563"/>
          </a:xfrm>
          <a:custGeom>
            <a:avLst/>
            <a:gdLst/>
            <a:ahLst/>
            <a:cxnLst/>
            <a:rect l="l" t="t" r="r" b="b"/>
            <a:pathLst>
              <a:path w="2599035" h="577563">
                <a:moveTo>
                  <a:pt x="72195" y="0"/>
                </a:moveTo>
                <a:lnTo>
                  <a:pt x="2526839" y="0"/>
                </a:lnTo>
                <a:cubicBezTo>
                  <a:pt x="2566712" y="0"/>
                  <a:pt x="2599035" y="32323"/>
                  <a:pt x="2599035" y="72195"/>
                </a:cubicBezTo>
                <a:lnTo>
                  <a:pt x="2599035" y="505368"/>
                </a:lnTo>
                <a:cubicBezTo>
                  <a:pt x="2599035" y="545240"/>
                  <a:pt x="2566712" y="577563"/>
                  <a:pt x="2526839" y="577563"/>
                </a:cubicBezTo>
                <a:lnTo>
                  <a:pt x="72195" y="577563"/>
                </a:lnTo>
                <a:cubicBezTo>
                  <a:pt x="32323" y="577563"/>
                  <a:pt x="0" y="545240"/>
                  <a:pt x="0" y="505368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3" name="Shape 21"/>
          <p:cNvSpPr/>
          <p:nvPr/>
        </p:nvSpPr>
        <p:spPr>
          <a:xfrm>
            <a:off x="3336923" y="3348062"/>
            <a:ext cx="162440" cy="144391"/>
          </a:xfrm>
          <a:custGeom>
            <a:avLst/>
            <a:gdLst/>
            <a:ahLst/>
            <a:cxnLst/>
            <a:rect l="l" t="t" r="r" b="b"/>
            <a:pathLst>
              <a:path w="162440" h="144391">
                <a:moveTo>
                  <a:pt x="0" y="94756"/>
                </a:moveTo>
                <a:cubicBezTo>
                  <a:pt x="0" y="117177"/>
                  <a:pt x="18190" y="135366"/>
                  <a:pt x="40610" y="135366"/>
                </a:cubicBezTo>
                <a:lnTo>
                  <a:pt x="126342" y="135366"/>
                </a:lnTo>
                <a:cubicBezTo>
                  <a:pt x="146280" y="135366"/>
                  <a:pt x="162440" y="119207"/>
                  <a:pt x="162440" y="99269"/>
                </a:cubicBezTo>
                <a:cubicBezTo>
                  <a:pt x="162440" y="84717"/>
                  <a:pt x="153838" y="72167"/>
                  <a:pt x="141430" y="66471"/>
                </a:cubicBezTo>
                <a:cubicBezTo>
                  <a:pt x="143319" y="62776"/>
                  <a:pt x="144391" y="58574"/>
                  <a:pt x="144391" y="54147"/>
                </a:cubicBezTo>
                <a:cubicBezTo>
                  <a:pt x="144391" y="39200"/>
                  <a:pt x="132264" y="27073"/>
                  <a:pt x="117318" y="27073"/>
                </a:cubicBezTo>
                <a:cubicBezTo>
                  <a:pt x="112326" y="27073"/>
                  <a:pt x="107673" y="28427"/>
                  <a:pt x="103668" y="30768"/>
                </a:cubicBezTo>
                <a:cubicBezTo>
                  <a:pt x="96872" y="17851"/>
                  <a:pt x="83307" y="9024"/>
                  <a:pt x="67683" y="9024"/>
                </a:cubicBezTo>
                <a:cubicBezTo>
                  <a:pt x="45263" y="9024"/>
                  <a:pt x="27073" y="27214"/>
                  <a:pt x="27073" y="49634"/>
                </a:cubicBezTo>
                <a:cubicBezTo>
                  <a:pt x="27073" y="51890"/>
                  <a:pt x="27271" y="54118"/>
                  <a:pt x="27609" y="56262"/>
                </a:cubicBezTo>
                <a:cubicBezTo>
                  <a:pt x="11563" y="61676"/>
                  <a:pt x="0" y="76877"/>
                  <a:pt x="0" y="94756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22"/>
          <p:cNvSpPr/>
          <p:nvPr/>
        </p:nvSpPr>
        <p:spPr>
          <a:xfrm>
            <a:off x="3580582" y="3330013"/>
            <a:ext cx="39707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Cloud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327898" y="3546600"/>
            <a:ext cx="2436595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Déploiement facile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65489" y="4137699"/>
            <a:ext cx="5640266" cy="1850007"/>
          </a:xfrm>
          <a:custGeom>
            <a:avLst/>
            <a:gdLst/>
            <a:ahLst/>
            <a:cxnLst/>
            <a:rect l="l" t="t" r="r" b="b"/>
            <a:pathLst>
              <a:path w="5640266" h="1850007">
                <a:moveTo>
                  <a:pt x="108299" y="0"/>
                </a:moveTo>
                <a:lnTo>
                  <a:pt x="5531967" y="0"/>
                </a:lnTo>
                <a:cubicBezTo>
                  <a:pt x="5591779" y="0"/>
                  <a:pt x="5640266" y="48487"/>
                  <a:pt x="5640266" y="108299"/>
                </a:cubicBezTo>
                <a:lnTo>
                  <a:pt x="5640266" y="1741708"/>
                </a:lnTo>
                <a:cubicBezTo>
                  <a:pt x="5640266" y="1801520"/>
                  <a:pt x="5591779" y="1850007"/>
                  <a:pt x="5531967" y="1850007"/>
                </a:cubicBezTo>
                <a:lnTo>
                  <a:pt x="108299" y="1850007"/>
                </a:lnTo>
                <a:cubicBezTo>
                  <a:pt x="48487" y="1850007"/>
                  <a:pt x="0" y="1801520"/>
                  <a:pt x="0" y="1741708"/>
                </a:cubicBezTo>
                <a:lnTo>
                  <a:pt x="0" y="108299"/>
                </a:lnTo>
                <a:cubicBezTo>
                  <a:pt x="0" y="48527"/>
                  <a:pt x="48527" y="0"/>
                  <a:pt x="108299" y="0"/>
                </a:cubicBezTo>
                <a:close/>
              </a:path>
            </a:pathLst>
          </a:custGeom>
          <a:gradFill flip="none" rotWithShape="1">
            <a:gsLst>
              <a:gs pos="0">
                <a:srgbClr val="00D9C0">
                  <a:alpha val="20000"/>
                </a:srgbClr>
              </a:gs>
              <a:gs pos="100000">
                <a:srgbClr val="2D3138">
                  <a:alpha val="50000"/>
                </a:srgbClr>
              </a:gs>
            </a:gsLst>
            <a:lin ang="2700000" scaled="1"/>
          </a:gradFill>
          <a:ln w="12700">
            <a:solidFill>
              <a:srgbClr val="00D9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7" name="Shape 25"/>
          <p:cNvSpPr/>
          <p:nvPr/>
        </p:nvSpPr>
        <p:spPr>
          <a:xfrm>
            <a:off x="573051" y="4358798"/>
            <a:ext cx="180489" cy="180489"/>
          </a:xfrm>
          <a:custGeom>
            <a:avLst/>
            <a:gdLst/>
            <a:ahLst/>
            <a:cxnLst/>
            <a:rect l="l" t="t" r="r" b="b"/>
            <a:pathLst>
              <a:path w="180489" h="180489">
                <a:moveTo>
                  <a:pt x="140478" y="4301"/>
                </a:moveTo>
                <a:lnTo>
                  <a:pt x="109386" y="35393"/>
                </a:lnTo>
                <a:lnTo>
                  <a:pt x="145096" y="71103"/>
                </a:lnTo>
                <a:lnTo>
                  <a:pt x="176188" y="40011"/>
                </a:lnTo>
                <a:cubicBezTo>
                  <a:pt x="178937" y="37226"/>
                  <a:pt x="180489" y="33489"/>
                  <a:pt x="180489" y="29611"/>
                </a:cubicBezTo>
                <a:cubicBezTo>
                  <a:pt x="180489" y="25734"/>
                  <a:pt x="178937" y="21997"/>
                  <a:pt x="176188" y="19212"/>
                </a:cubicBezTo>
                <a:lnTo>
                  <a:pt x="161276" y="4301"/>
                </a:lnTo>
                <a:cubicBezTo>
                  <a:pt x="158491" y="1551"/>
                  <a:pt x="154755" y="0"/>
                  <a:pt x="150877" y="0"/>
                </a:cubicBezTo>
                <a:cubicBezTo>
                  <a:pt x="146999" y="0"/>
                  <a:pt x="143263" y="1551"/>
                  <a:pt x="140478" y="4301"/>
                </a:cubicBezTo>
                <a:close/>
                <a:moveTo>
                  <a:pt x="97436" y="47343"/>
                </a:moveTo>
                <a:lnTo>
                  <a:pt x="4301" y="140478"/>
                </a:lnTo>
                <a:cubicBezTo>
                  <a:pt x="1551" y="143263"/>
                  <a:pt x="0" y="146999"/>
                  <a:pt x="0" y="150877"/>
                </a:cubicBezTo>
                <a:cubicBezTo>
                  <a:pt x="0" y="154755"/>
                  <a:pt x="1551" y="158491"/>
                  <a:pt x="4301" y="161276"/>
                </a:cubicBezTo>
                <a:lnTo>
                  <a:pt x="19212" y="176188"/>
                </a:lnTo>
                <a:cubicBezTo>
                  <a:pt x="21997" y="178937"/>
                  <a:pt x="25734" y="180489"/>
                  <a:pt x="29611" y="180489"/>
                </a:cubicBezTo>
                <a:cubicBezTo>
                  <a:pt x="33489" y="180489"/>
                  <a:pt x="37226" y="178937"/>
                  <a:pt x="40011" y="176188"/>
                </a:cubicBezTo>
                <a:lnTo>
                  <a:pt x="133146" y="83053"/>
                </a:lnTo>
                <a:lnTo>
                  <a:pt x="97436" y="47343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8" name="Text 26"/>
          <p:cNvSpPr/>
          <p:nvPr/>
        </p:nvSpPr>
        <p:spPr>
          <a:xfrm>
            <a:off x="776101" y="4322700"/>
            <a:ext cx="5134899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1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Widgets Interactifs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50490" y="4719775"/>
            <a:ext cx="1705617" cy="505368"/>
          </a:xfrm>
          <a:custGeom>
            <a:avLst/>
            <a:gdLst/>
            <a:ahLst/>
            <a:cxnLst/>
            <a:rect l="l" t="t" r="r" b="b"/>
            <a:pathLst>
              <a:path w="1705617" h="505368">
                <a:moveTo>
                  <a:pt x="72197" y="0"/>
                </a:moveTo>
                <a:lnTo>
                  <a:pt x="1633420" y="0"/>
                </a:lnTo>
                <a:cubicBezTo>
                  <a:pt x="1673293" y="0"/>
                  <a:pt x="1705617" y="32324"/>
                  <a:pt x="1705617" y="72197"/>
                </a:cubicBezTo>
                <a:lnTo>
                  <a:pt x="1705617" y="433171"/>
                </a:lnTo>
                <a:cubicBezTo>
                  <a:pt x="1705617" y="473044"/>
                  <a:pt x="1673293" y="505368"/>
                  <a:pt x="1633420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0" name="Shape 28"/>
          <p:cNvSpPr/>
          <p:nvPr/>
        </p:nvSpPr>
        <p:spPr>
          <a:xfrm>
            <a:off x="1325040" y="4810019"/>
            <a:ext cx="162440" cy="162440"/>
          </a:xfrm>
          <a:custGeom>
            <a:avLst/>
            <a:gdLst/>
            <a:ahLst/>
            <a:cxnLst/>
            <a:rect l="l" t="t" r="r" b="b"/>
            <a:pathLst>
              <a:path w="162440" h="162440">
                <a:moveTo>
                  <a:pt x="10152" y="20305"/>
                </a:moveTo>
                <a:cubicBezTo>
                  <a:pt x="4537" y="20305"/>
                  <a:pt x="0" y="24842"/>
                  <a:pt x="0" y="30457"/>
                </a:cubicBezTo>
                <a:cubicBezTo>
                  <a:pt x="0" y="36073"/>
                  <a:pt x="4537" y="40610"/>
                  <a:pt x="10152" y="40610"/>
                </a:cubicBezTo>
                <a:lnTo>
                  <a:pt x="37659" y="40610"/>
                </a:lnTo>
                <a:cubicBezTo>
                  <a:pt x="41562" y="49589"/>
                  <a:pt x="50509" y="55839"/>
                  <a:pt x="60915" y="55839"/>
                </a:cubicBezTo>
                <a:cubicBezTo>
                  <a:pt x="71321" y="55839"/>
                  <a:pt x="80268" y="49589"/>
                  <a:pt x="84170" y="40610"/>
                </a:cubicBezTo>
                <a:lnTo>
                  <a:pt x="152287" y="40610"/>
                </a:lnTo>
                <a:cubicBezTo>
                  <a:pt x="157903" y="40610"/>
                  <a:pt x="162440" y="36073"/>
                  <a:pt x="162440" y="30457"/>
                </a:cubicBezTo>
                <a:cubicBezTo>
                  <a:pt x="162440" y="24842"/>
                  <a:pt x="157903" y="20305"/>
                  <a:pt x="152287" y="20305"/>
                </a:cubicBezTo>
                <a:lnTo>
                  <a:pt x="84170" y="20305"/>
                </a:lnTo>
                <a:cubicBezTo>
                  <a:pt x="80268" y="11326"/>
                  <a:pt x="71321" y="5076"/>
                  <a:pt x="60915" y="5076"/>
                </a:cubicBezTo>
                <a:cubicBezTo>
                  <a:pt x="50509" y="5076"/>
                  <a:pt x="41562" y="11326"/>
                  <a:pt x="37659" y="20305"/>
                </a:cubicBezTo>
                <a:lnTo>
                  <a:pt x="10152" y="20305"/>
                </a:lnTo>
                <a:close/>
                <a:moveTo>
                  <a:pt x="10152" y="71067"/>
                </a:moveTo>
                <a:cubicBezTo>
                  <a:pt x="4537" y="71067"/>
                  <a:pt x="0" y="75604"/>
                  <a:pt x="0" y="81220"/>
                </a:cubicBezTo>
                <a:cubicBezTo>
                  <a:pt x="0" y="86835"/>
                  <a:pt x="4537" y="91372"/>
                  <a:pt x="10152" y="91372"/>
                </a:cubicBezTo>
                <a:lnTo>
                  <a:pt x="88422" y="91372"/>
                </a:lnTo>
                <a:cubicBezTo>
                  <a:pt x="92324" y="100351"/>
                  <a:pt x="101271" y="106601"/>
                  <a:pt x="111677" y="106601"/>
                </a:cubicBezTo>
                <a:cubicBezTo>
                  <a:pt x="122084" y="106601"/>
                  <a:pt x="131030" y="100351"/>
                  <a:pt x="134933" y="91372"/>
                </a:cubicBezTo>
                <a:lnTo>
                  <a:pt x="152287" y="91372"/>
                </a:lnTo>
                <a:cubicBezTo>
                  <a:pt x="157903" y="91372"/>
                  <a:pt x="162440" y="86835"/>
                  <a:pt x="162440" y="81220"/>
                </a:cubicBezTo>
                <a:cubicBezTo>
                  <a:pt x="162440" y="75604"/>
                  <a:pt x="157903" y="71067"/>
                  <a:pt x="152287" y="71067"/>
                </a:cubicBezTo>
                <a:lnTo>
                  <a:pt x="134933" y="71067"/>
                </a:lnTo>
                <a:cubicBezTo>
                  <a:pt x="131030" y="62089"/>
                  <a:pt x="122084" y="55839"/>
                  <a:pt x="111677" y="55839"/>
                </a:cubicBezTo>
                <a:cubicBezTo>
                  <a:pt x="101271" y="55839"/>
                  <a:pt x="92324" y="62089"/>
                  <a:pt x="88422" y="71067"/>
                </a:cubicBezTo>
                <a:lnTo>
                  <a:pt x="10152" y="71067"/>
                </a:lnTo>
                <a:close/>
                <a:moveTo>
                  <a:pt x="10152" y="121830"/>
                </a:moveTo>
                <a:cubicBezTo>
                  <a:pt x="4537" y="121830"/>
                  <a:pt x="0" y="126367"/>
                  <a:pt x="0" y="131982"/>
                </a:cubicBezTo>
                <a:cubicBezTo>
                  <a:pt x="0" y="137598"/>
                  <a:pt x="4537" y="142135"/>
                  <a:pt x="10152" y="142135"/>
                </a:cubicBezTo>
                <a:lnTo>
                  <a:pt x="27507" y="142135"/>
                </a:lnTo>
                <a:cubicBezTo>
                  <a:pt x="31409" y="151113"/>
                  <a:pt x="40356" y="157363"/>
                  <a:pt x="50762" y="157363"/>
                </a:cubicBezTo>
                <a:cubicBezTo>
                  <a:pt x="61169" y="157363"/>
                  <a:pt x="70116" y="151113"/>
                  <a:pt x="74018" y="142135"/>
                </a:cubicBezTo>
                <a:lnTo>
                  <a:pt x="152287" y="142135"/>
                </a:lnTo>
                <a:cubicBezTo>
                  <a:pt x="157903" y="142135"/>
                  <a:pt x="162440" y="137598"/>
                  <a:pt x="162440" y="131982"/>
                </a:cubicBezTo>
                <a:cubicBezTo>
                  <a:pt x="162440" y="126367"/>
                  <a:pt x="157903" y="121830"/>
                  <a:pt x="152287" y="121830"/>
                </a:cubicBezTo>
                <a:lnTo>
                  <a:pt x="74018" y="121830"/>
                </a:lnTo>
                <a:cubicBezTo>
                  <a:pt x="70116" y="112851"/>
                  <a:pt x="61169" y="106601"/>
                  <a:pt x="50762" y="106601"/>
                </a:cubicBezTo>
                <a:cubicBezTo>
                  <a:pt x="40356" y="106601"/>
                  <a:pt x="31409" y="112851"/>
                  <a:pt x="27507" y="121830"/>
                </a:cubicBezTo>
                <a:lnTo>
                  <a:pt x="10152" y="121830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1" name="Text 29"/>
          <p:cNvSpPr/>
          <p:nvPr/>
        </p:nvSpPr>
        <p:spPr>
          <a:xfrm>
            <a:off x="595612" y="5008557"/>
            <a:ext cx="1615372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Slider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2329853" y="4719775"/>
            <a:ext cx="1705617" cy="505368"/>
          </a:xfrm>
          <a:custGeom>
            <a:avLst/>
            <a:gdLst/>
            <a:ahLst/>
            <a:cxnLst/>
            <a:rect l="l" t="t" r="r" b="b"/>
            <a:pathLst>
              <a:path w="1705617" h="505368">
                <a:moveTo>
                  <a:pt x="72197" y="0"/>
                </a:moveTo>
                <a:lnTo>
                  <a:pt x="1633420" y="0"/>
                </a:lnTo>
                <a:cubicBezTo>
                  <a:pt x="1673293" y="0"/>
                  <a:pt x="1705617" y="32324"/>
                  <a:pt x="1705617" y="72197"/>
                </a:cubicBezTo>
                <a:lnTo>
                  <a:pt x="1705617" y="433171"/>
                </a:lnTo>
                <a:cubicBezTo>
                  <a:pt x="1705617" y="473044"/>
                  <a:pt x="1673293" y="505368"/>
                  <a:pt x="1633420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Shape 31"/>
          <p:cNvSpPr/>
          <p:nvPr/>
        </p:nvSpPr>
        <p:spPr>
          <a:xfrm>
            <a:off x="3104544" y="4810019"/>
            <a:ext cx="162440" cy="162440"/>
          </a:xfrm>
          <a:custGeom>
            <a:avLst/>
            <a:gdLst/>
            <a:ahLst/>
            <a:cxnLst/>
            <a:rect l="l" t="t" r="r" b="b"/>
            <a:pathLst>
              <a:path w="162440" h="162440">
                <a:moveTo>
                  <a:pt x="12691" y="15229"/>
                </a:moveTo>
                <a:cubicBezTo>
                  <a:pt x="8471" y="15229"/>
                  <a:pt x="5076" y="18623"/>
                  <a:pt x="5076" y="22843"/>
                </a:cubicBezTo>
                <a:lnTo>
                  <a:pt x="5076" y="38072"/>
                </a:lnTo>
                <a:cubicBezTo>
                  <a:pt x="5076" y="42291"/>
                  <a:pt x="8471" y="45686"/>
                  <a:pt x="12691" y="45686"/>
                </a:cubicBezTo>
                <a:lnTo>
                  <a:pt x="27919" y="45686"/>
                </a:lnTo>
                <a:cubicBezTo>
                  <a:pt x="32139" y="45686"/>
                  <a:pt x="35534" y="42291"/>
                  <a:pt x="35534" y="38072"/>
                </a:cubicBezTo>
                <a:lnTo>
                  <a:pt x="35534" y="22843"/>
                </a:lnTo>
                <a:cubicBezTo>
                  <a:pt x="35534" y="18623"/>
                  <a:pt x="32139" y="15229"/>
                  <a:pt x="27919" y="15229"/>
                </a:cubicBezTo>
                <a:lnTo>
                  <a:pt x="12691" y="15229"/>
                </a:lnTo>
                <a:close/>
                <a:moveTo>
                  <a:pt x="60915" y="20305"/>
                </a:moveTo>
                <a:cubicBezTo>
                  <a:pt x="55299" y="20305"/>
                  <a:pt x="50762" y="24842"/>
                  <a:pt x="50762" y="30457"/>
                </a:cubicBezTo>
                <a:cubicBezTo>
                  <a:pt x="50762" y="36073"/>
                  <a:pt x="55299" y="40610"/>
                  <a:pt x="60915" y="40610"/>
                </a:cubicBezTo>
                <a:lnTo>
                  <a:pt x="152287" y="40610"/>
                </a:lnTo>
                <a:cubicBezTo>
                  <a:pt x="157903" y="40610"/>
                  <a:pt x="162440" y="36073"/>
                  <a:pt x="162440" y="30457"/>
                </a:cubicBezTo>
                <a:cubicBezTo>
                  <a:pt x="162440" y="24842"/>
                  <a:pt x="157903" y="20305"/>
                  <a:pt x="152287" y="20305"/>
                </a:cubicBezTo>
                <a:lnTo>
                  <a:pt x="60915" y="20305"/>
                </a:lnTo>
                <a:close/>
                <a:moveTo>
                  <a:pt x="60915" y="71067"/>
                </a:moveTo>
                <a:cubicBezTo>
                  <a:pt x="55299" y="71067"/>
                  <a:pt x="50762" y="75604"/>
                  <a:pt x="50762" y="81220"/>
                </a:cubicBezTo>
                <a:cubicBezTo>
                  <a:pt x="50762" y="86835"/>
                  <a:pt x="55299" y="91372"/>
                  <a:pt x="60915" y="91372"/>
                </a:cubicBezTo>
                <a:lnTo>
                  <a:pt x="152287" y="91372"/>
                </a:lnTo>
                <a:cubicBezTo>
                  <a:pt x="157903" y="91372"/>
                  <a:pt x="162440" y="86835"/>
                  <a:pt x="162440" y="81220"/>
                </a:cubicBezTo>
                <a:cubicBezTo>
                  <a:pt x="162440" y="75604"/>
                  <a:pt x="157903" y="71067"/>
                  <a:pt x="152287" y="71067"/>
                </a:cubicBezTo>
                <a:lnTo>
                  <a:pt x="60915" y="71067"/>
                </a:lnTo>
                <a:close/>
                <a:moveTo>
                  <a:pt x="60915" y="121830"/>
                </a:moveTo>
                <a:cubicBezTo>
                  <a:pt x="55299" y="121830"/>
                  <a:pt x="50762" y="126367"/>
                  <a:pt x="50762" y="131982"/>
                </a:cubicBezTo>
                <a:cubicBezTo>
                  <a:pt x="50762" y="137598"/>
                  <a:pt x="55299" y="142135"/>
                  <a:pt x="60915" y="142135"/>
                </a:cubicBezTo>
                <a:lnTo>
                  <a:pt x="152287" y="142135"/>
                </a:lnTo>
                <a:cubicBezTo>
                  <a:pt x="157903" y="142135"/>
                  <a:pt x="162440" y="137598"/>
                  <a:pt x="162440" y="131982"/>
                </a:cubicBezTo>
                <a:cubicBezTo>
                  <a:pt x="162440" y="126367"/>
                  <a:pt x="157903" y="121830"/>
                  <a:pt x="152287" y="121830"/>
                </a:cubicBezTo>
                <a:lnTo>
                  <a:pt x="60915" y="121830"/>
                </a:lnTo>
                <a:close/>
                <a:moveTo>
                  <a:pt x="5076" y="73605"/>
                </a:moveTo>
                <a:lnTo>
                  <a:pt x="5076" y="88834"/>
                </a:lnTo>
                <a:cubicBezTo>
                  <a:pt x="5076" y="93054"/>
                  <a:pt x="8471" y="96449"/>
                  <a:pt x="12691" y="96449"/>
                </a:cubicBezTo>
                <a:lnTo>
                  <a:pt x="27919" y="96449"/>
                </a:lnTo>
                <a:cubicBezTo>
                  <a:pt x="32139" y="96449"/>
                  <a:pt x="35534" y="93054"/>
                  <a:pt x="35534" y="88834"/>
                </a:cubicBezTo>
                <a:lnTo>
                  <a:pt x="35534" y="73605"/>
                </a:lnTo>
                <a:cubicBezTo>
                  <a:pt x="35534" y="69386"/>
                  <a:pt x="32139" y="65991"/>
                  <a:pt x="27919" y="65991"/>
                </a:cubicBezTo>
                <a:lnTo>
                  <a:pt x="12691" y="65991"/>
                </a:lnTo>
                <a:cubicBezTo>
                  <a:pt x="8471" y="65991"/>
                  <a:pt x="5076" y="69386"/>
                  <a:pt x="5076" y="73605"/>
                </a:cubicBezTo>
                <a:close/>
                <a:moveTo>
                  <a:pt x="12691" y="116754"/>
                </a:moveTo>
                <a:cubicBezTo>
                  <a:pt x="8471" y="116754"/>
                  <a:pt x="5076" y="120148"/>
                  <a:pt x="5076" y="124368"/>
                </a:cubicBezTo>
                <a:lnTo>
                  <a:pt x="5076" y="139597"/>
                </a:lnTo>
                <a:cubicBezTo>
                  <a:pt x="5076" y="143816"/>
                  <a:pt x="8471" y="147211"/>
                  <a:pt x="12691" y="147211"/>
                </a:cubicBezTo>
                <a:lnTo>
                  <a:pt x="27919" y="147211"/>
                </a:lnTo>
                <a:cubicBezTo>
                  <a:pt x="32139" y="147211"/>
                  <a:pt x="35534" y="143816"/>
                  <a:pt x="35534" y="139597"/>
                </a:cubicBezTo>
                <a:lnTo>
                  <a:pt x="35534" y="124368"/>
                </a:lnTo>
                <a:cubicBezTo>
                  <a:pt x="35534" y="120148"/>
                  <a:pt x="32139" y="116754"/>
                  <a:pt x="27919" y="116754"/>
                </a:cubicBezTo>
                <a:lnTo>
                  <a:pt x="12691" y="116754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Text 32"/>
          <p:cNvSpPr/>
          <p:nvPr/>
        </p:nvSpPr>
        <p:spPr>
          <a:xfrm>
            <a:off x="2374975" y="5008557"/>
            <a:ext cx="1615372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Selectbox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109357" y="4719775"/>
            <a:ext cx="1705617" cy="505368"/>
          </a:xfrm>
          <a:custGeom>
            <a:avLst/>
            <a:gdLst/>
            <a:ahLst/>
            <a:cxnLst/>
            <a:rect l="l" t="t" r="r" b="b"/>
            <a:pathLst>
              <a:path w="1705617" h="505368">
                <a:moveTo>
                  <a:pt x="72197" y="0"/>
                </a:moveTo>
                <a:lnTo>
                  <a:pt x="1633420" y="0"/>
                </a:lnTo>
                <a:cubicBezTo>
                  <a:pt x="1673293" y="0"/>
                  <a:pt x="1705617" y="32324"/>
                  <a:pt x="1705617" y="72197"/>
                </a:cubicBezTo>
                <a:lnTo>
                  <a:pt x="1705617" y="433171"/>
                </a:lnTo>
                <a:cubicBezTo>
                  <a:pt x="1705617" y="473044"/>
                  <a:pt x="1673293" y="505368"/>
                  <a:pt x="1633420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Shape 34"/>
          <p:cNvSpPr/>
          <p:nvPr/>
        </p:nvSpPr>
        <p:spPr>
          <a:xfrm>
            <a:off x="4873895" y="4810019"/>
            <a:ext cx="182745" cy="162440"/>
          </a:xfrm>
          <a:custGeom>
            <a:avLst/>
            <a:gdLst/>
            <a:ahLst/>
            <a:cxnLst/>
            <a:rect l="l" t="t" r="r" b="b"/>
            <a:pathLst>
              <a:path w="182745" h="162440">
                <a:moveTo>
                  <a:pt x="20305" y="20305"/>
                </a:moveTo>
                <a:cubicBezTo>
                  <a:pt x="9106" y="20305"/>
                  <a:pt x="0" y="29410"/>
                  <a:pt x="0" y="40610"/>
                </a:cubicBezTo>
                <a:lnTo>
                  <a:pt x="0" y="121830"/>
                </a:lnTo>
                <a:cubicBezTo>
                  <a:pt x="0" y="133029"/>
                  <a:pt x="9106" y="142135"/>
                  <a:pt x="20305" y="142135"/>
                </a:cubicBezTo>
                <a:lnTo>
                  <a:pt x="162440" y="142135"/>
                </a:lnTo>
                <a:cubicBezTo>
                  <a:pt x="173639" y="142135"/>
                  <a:pt x="182745" y="133029"/>
                  <a:pt x="182745" y="121830"/>
                </a:cubicBezTo>
                <a:lnTo>
                  <a:pt x="182745" y="40610"/>
                </a:lnTo>
                <a:cubicBezTo>
                  <a:pt x="182745" y="29410"/>
                  <a:pt x="173639" y="20305"/>
                  <a:pt x="162440" y="20305"/>
                </a:cubicBezTo>
                <a:lnTo>
                  <a:pt x="20305" y="20305"/>
                </a:lnTo>
                <a:close/>
                <a:moveTo>
                  <a:pt x="25381" y="40610"/>
                </a:moveTo>
                <a:lnTo>
                  <a:pt x="35534" y="40610"/>
                </a:lnTo>
                <a:cubicBezTo>
                  <a:pt x="38326" y="40610"/>
                  <a:pt x="40610" y="42894"/>
                  <a:pt x="40610" y="45686"/>
                </a:cubicBezTo>
                <a:lnTo>
                  <a:pt x="40610" y="55839"/>
                </a:lnTo>
                <a:cubicBezTo>
                  <a:pt x="40610" y="58631"/>
                  <a:pt x="38326" y="60915"/>
                  <a:pt x="35534" y="60915"/>
                </a:cubicBezTo>
                <a:lnTo>
                  <a:pt x="25381" y="60915"/>
                </a:lnTo>
                <a:cubicBezTo>
                  <a:pt x="22589" y="60915"/>
                  <a:pt x="20305" y="58631"/>
                  <a:pt x="20305" y="55839"/>
                </a:cubicBezTo>
                <a:lnTo>
                  <a:pt x="20305" y="45686"/>
                </a:lnTo>
                <a:cubicBezTo>
                  <a:pt x="20305" y="42894"/>
                  <a:pt x="22589" y="40610"/>
                  <a:pt x="25381" y="40610"/>
                </a:cubicBezTo>
                <a:close/>
                <a:moveTo>
                  <a:pt x="20305" y="76144"/>
                </a:moveTo>
                <a:cubicBezTo>
                  <a:pt x="20305" y="73352"/>
                  <a:pt x="22589" y="71067"/>
                  <a:pt x="25381" y="71067"/>
                </a:cubicBezTo>
                <a:lnTo>
                  <a:pt x="35534" y="71067"/>
                </a:lnTo>
                <a:cubicBezTo>
                  <a:pt x="38326" y="71067"/>
                  <a:pt x="40610" y="73352"/>
                  <a:pt x="40610" y="76144"/>
                </a:cubicBezTo>
                <a:lnTo>
                  <a:pt x="40610" y="86296"/>
                </a:lnTo>
                <a:cubicBezTo>
                  <a:pt x="40610" y="89088"/>
                  <a:pt x="38326" y="91372"/>
                  <a:pt x="35534" y="91372"/>
                </a:cubicBezTo>
                <a:lnTo>
                  <a:pt x="25381" y="91372"/>
                </a:lnTo>
                <a:cubicBezTo>
                  <a:pt x="22589" y="91372"/>
                  <a:pt x="20305" y="89088"/>
                  <a:pt x="20305" y="86296"/>
                </a:cubicBezTo>
                <a:lnTo>
                  <a:pt x="20305" y="76144"/>
                </a:lnTo>
                <a:close/>
                <a:moveTo>
                  <a:pt x="55839" y="40610"/>
                </a:moveTo>
                <a:lnTo>
                  <a:pt x="65991" y="40610"/>
                </a:lnTo>
                <a:cubicBezTo>
                  <a:pt x="68783" y="40610"/>
                  <a:pt x="71067" y="42894"/>
                  <a:pt x="71067" y="45686"/>
                </a:cubicBezTo>
                <a:lnTo>
                  <a:pt x="71067" y="55839"/>
                </a:lnTo>
                <a:cubicBezTo>
                  <a:pt x="71067" y="58631"/>
                  <a:pt x="68783" y="60915"/>
                  <a:pt x="65991" y="60915"/>
                </a:cubicBezTo>
                <a:lnTo>
                  <a:pt x="55839" y="60915"/>
                </a:lnTo>
                <a:cubicBezTo>
                  <a:pt x="53047" y="60915"/>
                  <a:pt x="50762" y="58631"/>
                  <a:pt x="50762" y="55839"/>
                </a:cubicBezTo>
                <a:lnTo>
                  <a:pt x="50762" y="45686"/>
                </a:lnTo>
                <a:cubicBezTo>
                  <a:pt x="50762" y="42894"/>
                  <a:pt x="53047" y="40610"/>
                  <a:pt x="55839" y="40610"/>
                </a:cubicBezTo>
                <a:close/>
                <a:moveTo>
                  <a:pt x="50762" y="76144"/>
                </a:moveTo>
                <a:cubicBezTo>
                  <a:pt x="50762" y="73352"/>
                  <a:pt x="53047" y="71067"/>
                  <a:pt x="55839" y="71067"/>
                </a:cubicBezTo>
                <a:lnTo>
                  <a:pt x="65991" y="71067"/>
                </a:lnTo>
                <a:cubicBezTo>
                  <a:pt x="68783" y="71067"/>
                  <a:pt x="71067" y="73352"/>
                  <a:pt x="71067" y="76144"/>
                </a:cubicBezTo>
                <a:lnTo>
                  <a:pt x="71067" y="86296"/>
                </a:lnTo>
                <a:cubicBezTo>
                  <a:pt x="71067" y="89088"/>
                  <a:pt x="68783" y="91372"/>
                  <a:pt x="65991" y="91372"/>
                </a:cubicBezTo>
                <a:lnTo>
                  <a:pt x="55839" y="91372"/>
                </a:lnTo>
                <a:cubicBezTo>
                  <a:pt x="53047" y="91372"/>
                  <a:pt x="50762" y="89088"/>
                  <a:pt x="50762" y="86296"/>
                </a:cubicBezTo>
                <a:lnTo>
                  <a:pt x="50762" y="76144"/>
                </a:lnTo>
                <a:close/>
                <a:moveTo>
                  <a:pt x="55839" y="101525"/>
                </a:moveTo>
                <a:lnTo>
                  <a:pt x="126906" y="101525"/>
                </a:lnTo>
                <a:cubicBezTo>
                  <a:pt x="129698" y="101525"/>
                  <a:pt x="131982" y="103809"/>
                  <a:pt x="131982" y="106601"/>
                </a:cubicBezTo>
                <a:lnTo>
                  <a:pt x="131982" y="116754"/>
                </a:lnTo>
                <a:cubicBezTo>
                  <a:pt x="131982" y="119545"/>
                  <a:pt x="129698" y="121830"/>
                  <a:pt x="126906" y="121830"/>
                </a:cubicBezTo>
                <a:lnTo>
                  <a:pt x="55839" y="121830"/>
                </a:lnTo>
                <a:cubicBezTo>
                  <a:pt x="53047" y="121830"/>
                  <a:pt x="50762" y="119545"/>
                  <a:pt x="50762" y="116754"/>
                </a:cubicBezTo>
                <a:lnTo>
                  <a:pt x="50762" y="106601"/>
                </a:lnTo>
                <a:cubicBezTo>
                  <a:pt x="50762" y="103809"/>
                  <a:pt x="53047" y="101525"/>
                  <a:pt x="55839" y="101525"/>
                </a:cubicBezTo>
                <a:close/>
                <a:moveTo>
                  <a:pt x="81220" y="45686"/>
                </a:moveTo>
                <a:cubicBezTo>
                  <a:pt x="81220" y="42894"/>
                  <a:pt x="83504" y="40610"/>
                  <a:pt x="86296" y="40610"/>
                </a:cubicBezTo>
                <a:lnTo>
                  <a:pt x="96449" y="40610"/>
                </a:lnTo>
                <a:cubicBezTo>
                  <a:pt x="99240" y="40610"/>
                  <a:pt x="101525" y="42894"/>
                  <a:pt x="101525" y="45686"/>
                </a:cubicBezTo>
                <a:lnTo>
                  <a:pt x="101525" y="55839"/>
                </a:lnTo>
                <a:cubicBezTo>
                  <a:pt x="101525" y="58631"/>
                  <a:pt x="99240" y="60915"/>
                  <a:pt x="96449" y="60915"/>
                </a:cubicBezTo>
                <a:lnTo>
                  <a:pt x="86296" y="60915"/>
                </a:lnTo>
                <a:cubicBezTo>
                  <a:pt x="83504" y="60915"/>
                  <a:pt x="81220" y="58631"/>
                  <a:pt x="81220" y="55839"/>
                </a:cubicBezTo>
                <a:lnTo>
                  <a:pt x="81220" y="45686"/>
                </a:lnTo>
                <a:close/>
                <a:moveTo>
                  <a:pt x="86296" y="71067"/>
                </a:moveTo>
                <a:lnTo>
                  <a:pt x="96449" y="71067"/>
                </a:lnTo>
                <a:cubicBezTo>
                  <a:pt x="99240" y="71067"/>
                  <a:pt x="101525" y="73352"/>
                  <a:pt x="101525" y="76144"/>
                </a:cubicBezTo>
                <a:lnTo>
                  <a:pt x="101525" y="86296"/>
                </a:lnTo>
                <a:cubicBezTo>
                  <a:pt x="101525" y="89088"/>
                  <a:pt x="99240" y="91372"/>
                  <a:pt x="96449" y="91372"/>
                </a:cubicBezTo>
                <a:lnTo>
                  <a:pt x="86296" y="91372"/>
                </a:lnTo>
                <a:cubicBezTo>
                  <a:pt x="83504" y="91372"/>
                  <a:pt x="81220" y="89088"/>
                  <a:pt x="81220" y="86296"/>
                </a:cubicBezTo>
                <a:lnTo>
                  <a:pt x="81220" y="76144"/>
                </a:lnTo>
                <a:cubicBezTo>
                  <a:pt x="81220" y="73352"/>
                  <a:pt x="83504" y="71067"/>
                  <a:pt x="86296" y="71067"/>
                </a:cubicBezTo>
                <a:close/>
                <a:moveTo>
                  <a:pt x="111677" y="45686"/>
                </a:moveTo>
                <a:cubicBezTo>
                  <a:pt x="111677" y="42894"/>
                  <a:pt x="113962" y="40610"/>
                  <a:pt x="116754" y="40610"/>
                </a:cubicBezTo>
                <a:lnTo>
                  <a:pt x="126906" y="40610"/>
                </a:lnTo>
                <a:cubicBezTo>
                  <a:pt x="129698" y="40610"/>
                  <a:pt x="131982" y="42894"/>
                  <a:pt x="131982" y="45686"/>
                </a:cubicBezTo>
                <a:lnTo>
                  <a:pt x="131982" y="55839"/>
                </a:lnTo>
                <a:cubicBezTo>
                  <a:pt x="131982" y="58631"/>
                  <a:pt x="129698" y="60915"/>
                  <a:pt x="126906" y="60915"/>
                </a:cubicBezTo>
                <a:lnTo>
                  <a:pt x="116754" y="60915"/>
                </a:lnTo>
                <a:cubicBezTo>
                  <a:pt x="113962" y="60915"/>
                  <a:pt x="111677" y="58631"/>
                  <a:pt x="111677" y="55839"/>
                </a:cubicBezTo>
                <a:lnTo>
                  <a:pt x="111677" y="45686"/>
                </a:lnTo>
                <a:close/>
                <a:moveTo>
                  <a:pt x="116754" y="71067"/>
                </a:moveTo>
                <a:lnTo>
                  <a:pt x="126906" y="71067"/>
                </a:lnTo>
                <a:cubicBezTo>
                  <a:pt x="129698" y="71067"/>
                  <a:pt x="131982" y="73352"/>
                  <a:pt x="131982" y="76144"/>
                </a:cubicBezTo>
                <a:lnTo>
                  <a:pt x="131982" y="86296"/>
                </a:lnTo>
                <a:cubicBezTo>
                  <a:pt x="131982" y="89088"/>
                  <a:pt x="129698" y="91372"/>
                  <a:pt x="126906" y="91372"/>
                </a:cubicBezTo>
                <a:lnTo>
                  <a:pt x="116754" y="91372"/>
                </a:lnTo>
                <a:cubicBezTo>
                  <a:pt x="113962" y="91372"/>
                  <a:pt x="111677" y="89088"/>
                  <a:pt x="111677" y="86296"/>
                </a:cubicBezTo>
                <a:lnTo>
                  <a:pt x="111677" y="76144"/>
                </a:lnTo>
                <a:cubicBezTo>
                  <a:pt x="111677" y="73352"/>
                  <a:pt x="113962" y="71067"/>
                  <a:pt x="116754" y="71067"/>
                </a:cubicBezTo>
                <a:close/>
                <a:moveTo>
                  <a:pt x="142135" y="45686"/>
                </a:moveTo>
                <a:cubicBezTo>
                  <a:pt x="142135" y="42894"/>
                  <a:pt x="144419" y="40610"/>
                  <a:pt x="147211" y="40610"/>
                </a:cubicBezTo>
                <a:lnTo>
                  <a:pt x="157363" y="40610"/>
                </a:lnTo>
                <a:cubicBezTo>
                  <a:pt x="160155" y="40610"/>
                  <a:pt x="162440" y="42894"/>
                  <a:pt x="162440" y="45686"/>
                </a:cubicBezTo>
                <a:lnTo>
                  <a:pt x="162440" y="55839"/>
                </a:lnTo>
                <a:cubicBezTo>
                  <a:pt x="162440" y="58631"/>
                  <a:pt x="160155" y="60915"/>
                  <a:pt x="157363" y="60915"/>
                </a:cubicBezTo>
                <a:lnTo>
                  <a:pt x="147211" y="60915"/>
                </a:lnTo>
                <a:cubicBezTo>
                  <a:pt x="144419" y="60915"/>
                  <a:pt x="142135" y="58631"/>
                  <a:pt x="142135" y="55839"/>
                </a:cubicBezTo>
                <a:lnTo>
                  <a:pt x="142135" y="45686"/>
                </a:lnTo>
                <a:close/>
                <a:moveTo>
                  <a:pt x="147211" y="71067"/>
                </a:moveTo>
                <a:lnTo>
                  <a:pt x="157363" y="71067"/>
                </a:lnTo>
                <a:cubicBezTo>
                  <a:pt x="160155" y="71067"/>
                  <a:pt x="162440" y="73352"/>
                  <a:pt x="162440" y="76144"/>
                </a:cubicBezTo>
                <a:lnTo>
                  <a:pt x="162440" y="86296"/>
                </a:lnTo>
                <a:cubicBezTo>
                  <a:pt x="162440" y="89088"/>
                  <a:pt x="160155" y="91372"/>
                  <a:pt x="157363" y="91372"/>
                </a:cubicBezTo>
                <a:lnTo>
                  <a:pt x="147211" y="91372"/>
                </a:lnTo>
                <a:cubicBezTo>
                  <a:pt x="144419" y="91372"/>
                  <a:pt x="142135" y="89088"/>
                  <a:pt x="142135" y="86296"/>
                </a:cubicBezTo>
                <a:lnTo>
                  <a:pt x="142135" y="76144"/>
                </a:lnTo>
                <a:cubicBezTo>
                  <a:pt x="142135" y="73352"/>
                  <a:pt x="144419" y="71067"/>
                  <a:pt x="147211" y="71067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7" name="Text 35"/>
          <p:cNvSpPr/>
          <p:nvPr/>
        </p:nvSpPr>
        <p:spPr>
          <a:xfrm>
            <a:off x="4154479" y="5008557"/>
            <a:ext cx="1615372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Text Input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50490" y="5297338"/>
            <a:ext cx="1705617" cy="505368"/>
          </a:xfrm>
          <a:custGeom>
            <a:avLst/>
            <a:gdLst/>
            <a:ahLst/>
            <a:cxnLst/>
            <a:rect l="l" t="t" r="r" b="b"/>
            <a:pathLst>
              <a:path w="1705617" h="505368">
                <a:moveTo>
                  <a:pt x="72197" y="0"/>
                </a:moveTo>
                <a:lnTo>
                  <a:pt x="1633420" y="0"/>
                </a:lnTo>
                <a:cubicBezTo>
                  <a:pt x="1673293" y="0"/>
                  <a:pt x="1705617" y="32324"/>
                  <a:pt x="1705617" y="72197"/>
                </a:cubicBezTo>
                <a:lnTo>
                  <a:pt x="1705617" y="433171"/>
                </a:lnTo>
                <a:cubicBezTo>
                  <a:pt x="1705617" y="473044"/>
                  <a:pt x="1673293" y="505368"/>
                  <a:pt x="1633420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9" name="Shape 37"/>
          <p:cNvSpPr/>
          <p:nvPr/>
        </p:nvSpPr>
        <p:spPr>
          <a:xfrm>
            <a:off x="1325040" y="5387583"/>
            <a:ext cx="162440" cy="162440"/>
          </a:xfrm>
          <a:custGeom>
            <a:avLst/>
            <a:gdLst/>
            <a:ahLst/>
            <a:cxnLst/>
            <a:rect l="l" t="t" r="r" b="b"/>
            <a:pathLst>
              <a:path w="162440" h="162440">
                <a:moveTo>
                  <a:pt x="10152" y="10152"/>
                </a:moveTo>
                <a:cubicBezTo>
                  <a:pt x="15768" y="10152"/>
                  <a:pt x="20305" y="14689"/>
                  <a:pt x="20305" y="20305"/>
                </a:cubicBezTo>
                <a:lnTo>
                  <a:pt x="20305" y="126906"/>
                </a:lnTo>
                <a:cubicBezTo>
                  <a:pt x="20305" y="129698"/>
                  <a:pt x="22589" y="131982"/>
                  <a:pt x="25381" y="131982"/>
                </a:cubicBezTo>
                <a:lnTo>
                  <a:pt x="152287" y="131982"/>
                </a:lnTo>
                <a:cubicBezTo>
                  <a:pt x="157903" y="131982"/>
                  <a:pt x="162440" y="136519"/>
                  <a:pt x="162440" y="142135"/>
                </a:cubicBezTo>
                <a:cubicBezTo>
                  <a:pt x="162440" y="147750"/>
                  <a:pt x="157903" y="152287"/>
                  <a:pt x="152287" y="152287"/>
                </a:cubicBezTo>
                <a:lnTo>
                  <a:pt x="25381" y="152287"/>
                </a:lnTo>
                <a:cubicBezTo>
                  <a:pt x="11358" y="152287"/>
                  <a:pt x="0" y="140929"/>
                  <a:pt x="0" y="126906"/>
                </a:cubicBezTo>
                <a:lnTo>
                  <a:pt x="0" y="20305"/>
                </a:lnTo>
                <a:cubicBezTo>
                  <a:pt x="0" y="14689"/>
                  <a:pt x="4537" y="10152"/>
                  <a:pt x="10152" y="10152"/>
                </a:cubicBezTo>
                <a:close/>
                <a:moveTo>
                  <a:pt x="40610" y="30457"/>
                </a:moveTo>
                <a:cubicBezTo>
                  <a:pt x="40610" y="24842"/>
                  <a:pt x="45147" y="20305"/>
                  <a:pt x="50762" y="20305"/>
                </a:cubicBezTo>
                <a:lnTo>
                  <a:pt x="111677" y="20305"/>
                </a:lnTo>
                <a:cubicBezTo>
                  <a:pt x="117293" y="20305"/>
                  <a:pt x="121830" y="24842"/>
                  <a:pt x="121830" y="30457"/>
                </a:cubicBezTo>
                <a:cubicBezTo>
                  <a:pt x="121830" y="36073"/>
                  <a:pt x="117293" y="40610"/>
                  <a:pt x="111677" y="40610"/>
                </a:cubicBezTo>
                <a:lnTo>
                  <a:pt x="50762" y="40610"/>
                </a:lnTo>
                <a:cubicBezTo>
                  <a:pt x="45147" y="40610"/>
                  <a:pt x="40610" y="36073"/>
                  <a:pt x="40610" y="30457"/>
                </a:cubicBezTo>
                <a:close/>
                <a:moveTo>
                  <a:pt x="50762" y="55839"/>
                </a:moveTo>
                <a:lnTo>
                  <a:pt x="91372" y="55839"/>
                </a:lnTo>
                <a:cubicBezTo>
                  <a:pt x="96988" y="55839"/>
                  <a:pt x="101525" y="60376"/>
                  <a:pt x="101525" y="65991"/>
                </a:cubicBezTo>
                <a:cubicBezTo>
                  <a:pt x="101525" y="71607"/>
                  <a:pt x="96988" y="76144"/>
                  <a:pt x="91372" y="76144"/>
                </a:cubicBezTo>
                <a:lnTo>
                  <a:pt x="50762" y="76144"/>
                </a:lnTo>
                <a:cubicBezTo>
                  <a:pt x="45147" y="76144"/>
                  <a:pt x="40610" y="71607"/>
                  <a:pt x="40610" y="65991"/>
                </a:cubicBezTo>
                <a:cubicBezTo>
                  <a:pt x="40610" y="60376"/>
                  <a:pt x="45147" y="55839"/>
                  <a:pt x="50762" y="55839"/>
                </a:cubicBezTo>
                <a:close/>
                <a:moveTo>
                  <a:pt x="50762" y="91372"/>
                </a:moveTo>
                <a:lnTo>
                  <a:pt x="131982" y="91372"/>
                </a:lnTo>
                <a:cubicBezTo>
                  <a:pt x="137598" y="91372"/>
                  <a:pt x="142135" y="95909"/>
                  <a:pt x="142135" y="101525"/>
                </a:cubicBezTo>
                <a:cubicBezTo>
                  <a:pt x="142135" y="107140"/>
                  <a:pt x="137598" y="111677"/>
                  <a:pt x="131982" y="111677"/>
                </a:cubicBezTo>
                <a:lnTo>
                  <a:pt x="50762" y="111677"/>
                </a:lnTo>
                <a:cubicBezTo>
                  <a:pt x="45147" y="111677"/>
                  <a:pt x="40610" y="107140"/>
                  <a:pt x="40610" y="101525"/>
                </a:cubicBezTo>
                <a:cubicBezTo>
                  <a:pt x="40610" y="95909"/>
                  <a:pt x="45147" y="91372"/>
                  <a:pt x="50762" y="91372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0" name="Text 38"/>
          <p:cNvSpPr/>
          <p:nvPr/>
        </p:nvSpPr>
        <p:spPr>
          <a:xfrm>
            <a:off x="595612" y="5586120"/>
            <a:ext cx="1615372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Charts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2329853" y="5297338"/>
            <a:ext cx="1705617" cy="505368"/>
          </a:xfrm>
          <a:custGeom>
            <a:avLst/>
            <a:gdLst/>
            <a:ahLst/>
            <a:cxnLst/>
            <a:rect l="l" t="t" r="r" b="b"/>
            <a:pathLst>
              <a:path w="1705617" h="505368">
                <a:moveTo>
                  <a:pt x="72197" y="0"/>
                </a:moveTo>
                <a:lnTo>
                  <a:pt x="1633420" y="0"/>
                </a:lnTo>
                <a:cubicBezTo>
                  <a:pt x="1673293" y="0"/>
                  <a:pt x="1705617" y="32324"/>
                  <a:pt x="1705617" y="72197"/>
                </a:cubicBezTo>
                <a:lnTo>
                  <a:pt x="1705617" y="433171"/>
                </a:lnTo>
                <a:cubicBezTo>
                  <a:pt x="1705617" y="473044"/>
                  <a:pt x="1673293" y="505368"/>
                  <a:pt x="1633420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2" name="Shape 40"/>
          <p:cNvSpPr/>
          <p:nvPr/>
        </p:nvSpPr>
        <p:spPr>
          <a:xfrm>
            <a:off x="3114696" y="5387583"/>
            <a:ext cx="142135" cy="162440"/>
          </a:xfrm>
          <a:custGeom>
            <a:avLst/>
            <a:gdLst/>
            <a:ahLst/>
            <a:cxnLst/>
            <a:rect l="l" t="t" r="r" b="b"/>
            <a:pathLst>
              <a:path w="142135" h="162440">
                <a:moveTo>
                  <a:pt x="81220" y="50762"/>
                </a:moveTo>
                <a:lnTo>
                  <a:pt x="81220" y="81220"/>
                </a:lnTo>
                <a:lnTo>
                  <a:pt x="121830" y="81220"/>
                </a:lnTo>
                <a:lnTo>
                  <a:pt x="121830" y="50762"/>
                </a:lnTo>
                <a:lnTo>
                  <a:pt x="81220" y="50762"/>
                </a:lnTo>
                <a:close/>
                <a:moveTo>
                  <a:pt x="60915" y="50762"/>
                </a:moveTo>
                <a:lnTo>
                  <a:pt x="20305" y="50762"/>
                </a:lnTo>
                <a:lnTo>
                  <a:pt x="20305" y="81220"/>
                </a:lnTo>
                <a:lnTo>
                  <a:pt x="60915" y="81220"/>
                </a:lnTo>
                <a:lnTo>
                  <a:pt x="60915" y="50762"/>
                </a:lnTo>
                <a:close/>
                <a:moveTo>
                  <a:pt x="0" y="101525"/>
                </a:moveTo>
                <a:lnTo>
                  <a:pt x="0" y="30457"/>
                </a:lnTo>
                <a:cubicBezTo>
                  <a:pt x="0" y="19258"/>
                  <a:pt x="9106" y="10152"/>
                  <a:pt x="20305" y="10152"/>
                </a:cubicBezTo>
                <a:lnTo>
                  <a:pt x="121830" y="10152"/>
                </a:lnTo>
                <a:cubicBezTo>
                  <a:pt x="133029" y="10152"/>
                  <a:pt x="142135" y="19258"/>
                  <a:pt x="142135" y="30457"/>
                </a:cubicBezTo>
                <a:lnTo>
                  <a:pt x="142135" y="131982"/>
                </a:lnTo>
                <a:cubicBezTo>
                  <a:pt x="142135" y="143182"/>
                  <a:pt x="133029" y="152287"/>
                  <a:pt x="121830" y="152287"/>
                </a:cubicBezTo>
                <a:lnTo>
                  <a:pt x="20305" y="152287"/>
                </a:lnTo>
                <a:cubicBezTo>
                  <a:pt x="9106" y="152287"/>
                  <a:pt x="0" y="143182"/>
                  <a:pt x="0" y="131982"/>
                </a:cubicBezTo>
                <a:lnTo>
                  <a:pt x="0" y="101525"/>
                </a:lnTo>
                <a:close/>
                <a:moveTo>
                  <a:pt x="121830" y="101525"/>
                </a:moveTo>
                <a:lnTo>
                  <a:pt x="81220" y="101525"/>
                </a:lnTo>
                <a:lnTo>
                  <a:pt x="81220" y="131982"/>
                </a:lnTo>
                <a:lnTo>
                  <a:pt x="121830" y="131982"/>
                </a:lnTo>
                <a:lnTo>
                  <a:pt x="121830" y="101525"/>
                </a:lnTo>
                <a:close/>
                <a:moveTo>
                  <a:pt x="60915" y="131982"/>
                </a:moveTo>
                <a:lnTo>
                  <a:pt x="60915" y="101525"/>
                </a:lnTo>
                <a:lnTo>
                  <a:pt x="20305" y="101525"/>
                </a:lnTo>
                <a:lnTo>
                  <a:pt x="20305" y="131982"/>
                </a:lnTo>
                <a:lnTo>
                  <a:pt x="60915" y="131982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3" name="Text 41"/>
          <p:cNvSpPr/>
          <p:nvPr/>
        </p:nvSpPr>
        <p:spPr>
          <a:xfrm>
            <a:off x="2374975" y="5586120"/>
            <a:ext cx="1615372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Dataframe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109357" y="5297338"/>
            <a:ext cx="1705617" cy="505368"/>
          </a:xfrm>
          <a:custGeom>
            <a:avLst/>
            <a:gdLst/>
            <a:ahLst/>
            <a:cxnLst/>
            <a:rect l="l" t="t" r="r" b="b"/>
            <a:pathLst>
              <a:path w="1705617" h="505368">
                <a:moveTo>
                  <a:pt x="72197" y="0"/>
                </a:moveTo>
                <a:lnTo>
                  <a:pt x="1633420" y="0"/>
                </a:lnTo>
                <a:cubicBezTo>
                  <a:pt x="1673293" y="0"/>
                  <a:pt x="1705617" y="32324"/>
                  <a:pt x="1705617" y="72197"/>
                </a:cubicBezTo>
                <a:lnTo>
                  <a:pt x="1705617" y="433171"/>
                </a:lnTo>
                <a:cubicBezTo>
                  <a:pt x="1705617" y="473044"/>
                  <a:pt x="1673293" y="505368"/>
                  <a:pt x="1633420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5" name="Shape 43"/>
          <p:cNvSpPr/>
          <p:nvPr/>
        </p:nvSpPr>
        <p:spPr>
          <a:xfrm>
            <a:off x="4894200" y="5387583"/>
            <a:ext cx="142135" cy="162440"/>
          </a:xfrm>
          <a:custGeom>
            <a:avLst/>
            <a:gdLst/>
            <a:ahLst/>
            <a:cxnLst/>
            <a:rect l="l" t="t" r="r" b="b"/>
            <a:pathLst>
              <a:path w="142135" h="162440">
                <a:moveTo>
                  <a:pt x="20305" y="10152"/>
                </a:moveTo>
                <a:cubicBezTo>
                  <a:pt x="9106" y="10152"/>
                  <a:pt x="0" y="19258"/>
                  <a:pt x="0" y="30457"/>
                </a:cubicBezTo>
                <a:lnTo>
                  <a:pt x="0" y="131982"/>
                </a:lnTo>
                <a:cubicBezTo>
                  <a:pt x="0" y="143182"/>
                  <a:pt x="9106" y="152287"/>
                  <a:pt x="20305" y="152287"/>
                </a:cubicBezTo>
                <a:lnTo>
                  <a:pt x="121830" y="152287"/>
                </a:lnTo>
                <a:cubicBezTo>
                  <a:pt x="133029" y="152287"/>
                  <a:pt x="142135" y="143182"/>
                  <a:pt x="142135" y="131982"/>
                </a:cubicBezTo>
                <a:lnTo>
                  <a:pt x="142135" y="30457"/>
                </a:lnTo>
                <a:cubicBezTo>
                  <a:pt x="142135" y="19258"/>
                  <a:pt x="133029" y="10152"/>
                  <a:pt x="121830" y="10152"/>
                </a:cubicBezTo>
                <a:lnTo>
                  <a:pt x="20305" y="10152"/>
                </a:lnTo>
                <a:close/>
                <a:moveTo>
                  <a:pt x="40610" y="35534"/>
                </a:moveTo>
                <a:cubicBezTo>
                  <a:pt x="49015" y="35534"/>
                  <a:pt x="55839" y="42357"/>
                  <a:pt x="55839" y="50762"/>
                </a:cubicBezTo>
                <a:cubicBezTo>
                  <a:pt x="55839" y="59167"/>
                  <a:pt x="49015" y="65991"/>
                  <a:pt x="40610" y="65991"/>
                </a:cubicBezTo>
                <a:cubicBezTo>
                  <a:pt x="32205" y="65991"/>
                  <a:pt x="25381" y="59167"/>
                  <a:pt x="25381" y="50762"/>
                </a:cubicBezTo>
                <a:cubicBezTo>
                  <a:pt x="25381" y="42357"/>
                  <a:pt x="32205" y="35534"/>
                  <a:pt x="40610" y="35534"/>
                </a:cubicBezTo>
                <a:close/>
                <a:moveTo>
                  <a:pt x="86296" y="71067"/>
                </a:moveTo>
                <a:cubicBezTo>
                  <a:pt x="88961" y="71067"/>
                  <a:pt x="91404" y="72463"/>
                  <a:pt x="92800" y="74716"/>
                </a:cubicBezTo>
                <a:lnTo>
                  <a:pt x="120719" y="120402"/>
                </a:lnTo>
                <a:cubicBezTo>
                  <a:pt x="122147" y="122750"/>
                  <a:pt x="122210" y="125700"/>
                  <a:pt x="120878" y="128112"/>
                </a:cubicBezTo>
                <a:cubicBezTo>
                  <a:pt x="119545" y="130523"/>
                  <a:pt x="116976" y="131982"/>
                  <a:pt x="114215" y="131982"/>
                </a:cubicBezTo>
                <a:lnTo>
                  <a:pt x="27919" y="131982"/>
                </a:lnTo>
                <a:cubicBezTo>
                  <a:pt x="25096" y="131982"/>
                  <a:pt x="22462" y="130396"/>
                  <a:pt x="21162" y="127890"/>
                </a:cubicBezTo>
                <a:cubicBezTo>
                  <a:pt x="19861" y="125383"/>
                  <a:pt x="20051" y="122337"/>
                  <a:pt x="21669" y="120021"/>
                </a:cubicBezTo>
                <a:lnTo>
                  <a:pt x="39436" y="94640"/>
                </a:lnTo>
                <a:cubicBezTo>
                  <a:pt x="40864" y="92610"/>
                  <a:pt x="43180" y="91404"/>
                  <a:pt x="45686" y="91404"/>
                </a:cubicBezTo>
                <a:cubicBezTo>
                  <a:pt x="48193" y="91404"/>
                  <a:pt x="50509" y="92610"/>
                  <a:pt x="51936" y="94640"/>
                </a:cubicBezTo>
                <a:lnTo>
                  <a:pt x="60312" y="106633"/>
                </a:lnTo>
                <a:lnTo>
                  <a:pt x="79792" y="74748"/>
                </a:lnTo>
                <a:cubicBezTo>
                  <a:pt x="81188" y="72495"/>
                  <a:pt x="83631" y="71099"/>
                  <a:pt x="86296" y="71099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Text 44"/>
          <p:cNvSpPr/>
          <p:nvPr/>
        </p:nvSpPr>
        <p:spPr>
          <a:xfrm>
            <a:off x="4154479" y="5586120"/>
            <a:ext cx="1615372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Images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91179" y="1159639"/>
            <a:ext cx="5640266" cy="3402209"/>
          </a:xfrm>
          <a:custGeom>
            <a:avLst/>
            <a:gdLst/>
            <a:ahLst/>
            <a:cxnLst/>
            <a:rect l="l" t="t" r="r" b="b"/>
            <a:pathLst>
              <a:path w="5640266" h="3402209">
                <a:moveTo>
                  <a:pt x="108292" y="0"/>
                </a:moveTo>
                <a:lnTo>
                  <a:pt x="5531974" y="0"/>
                </a:lnTo>
                <a:cubicBezTo>
                  <a:pt x="5591782" y="0"/>
                  <a:pt x="5640266" y="48484"/>
                  <a:pt x="5640266" y="108292"/>
                </a:cubicBezTo>
                <a:lnTo>
                  <a:pt x="5640266" y="3293916"/>
                </a:lnTo>
                <a:cubicBezTo>
                  <a:pt x="5640266" y="3353725"/>
                  <a:pt x="5591782" y="3402209"/>
                  <a:pt x="5531974" y="3402209"/>
                </a:cubicBezTo>
                <a:lnTo>
                  <a:pt x="108292" y="3402209"/>
                </a:lnTo>
                <a:cubicBezTo>
                  <a:pt x="48484" y="3402209"/>
                  <a:pt x="0" y="3353725"/>
                  <a:pt x="0" y="3293916"/>
                </a:cubicBezTo>
                <a:lnTo>
                  <a:pt x="0" y="108292"/>
                </a:lnTo>
                <a:cubicBezTo>
                  <a:pt x="0" y="48524"/>
                  <a:pt x="48524" y="0"/>
                  <a:pt x="108292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8" name="Text 46"/>
          <p:cNvSpPr/>
          <p:nvPr/>
        </p:nvSpPr>
        <p:spPr>
          <a:xfrm>
            <a:off x="6376180" y="1344640"/>
            <a:ext cx="5360509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1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Fonctionnalités du Dashboard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76180" y="1741714"/>
            <a:ext cx="5270265" cy="577563"/>
          </a:xfrm>
          <a:custGeom>
            <a:avLst/>
            <a:gdLst/>
            <a:ahLst/>
            <a:cxnLst/>
            <a:rect l="l" t="t" r="r" b="b"/>
            <a:pathLst>
              <a:path w="5270265" h="577563">
                <a:moveTo>
                  <a:pt x="72195" y="0"/>
                </a:moveTo>
                <a:lnTo>
                  <a:pt x="5198070" y="0"/>
                </a:lnTo>
                <a:cubicBezTo>
                  <a:pt x="5237942" y="0"/>
                  <a:pt x="5270265" y="32323"/>
                  <a:pt x="5270265" y="72195"/>
                </a:cubicBezTo>
                <a:lnTo>
                  <a:pt x="5270265" y="505368"/>
                </a:lnTo>
                <a:cubicBezTo>
                  <a:pt x="5270265" y="545240"/>
                  <a:pt x="5237942" y="577563"/>
                  <a:pt x="5198070" y="577563"/>
                </a:cubicBezTo>
                <a:lnTo>
                  <a:pt x="72195" y="577563"/>
                </a:lnTo>
                <a:cubicBezTo>
                  <a:pt x="32323" y="577563"/>
                  <a:pt x="0" y="545240"/>
                  <a:pt x="0" y="505368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0" name="Shape 48"/>
          <p:cNvSpPr/>
          <p:nvPr/>
        </p:nvSpPr>
        <p:spPr>
          <a:xfrm>
            <a:off x="6484473" y="1850007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1" name="Shape 49"/>
          <p:cNvSpPr/>
          <p:nvPr/>
        </p:nvSpPr>
        <p:spPr>
          <a:xfrm>
            <a:off x="6567949" y="1931227"/>
            <a:ext cx="126342" cy="126342"/>
          </a:xfrm>
          <a:custGeom>
            <a:avLst/>
            <a:gdLst/>
            <a:ahLst/>
            <a:cxnLst/>
            <a:rect l="l" t="t" r="r" b="b"/>
            <a:pathLst>
              <a:path w="126342" h="126342">
                <a:moveTo>
                  <a:pt x="116373" y="5355"/>
                </a:moveTo>
                <a:cubicBezTo>
                  <a:pt x="110969" y="-49"/>
                  <a:pt x="102233" y="-49"/>
                  <a:pt x="96829" y="5355"/>
                </a:cubicBezTo>
                <a:lnTo>
                  <a:pt x="90808" y="11376"/>
                </a:lnTo>
                <a:lnTo>
                  <a:pt x="114966" y="35534"/>
                </a:lnTo>
                <a:lnTo>
                  <a:pt x="120987" y="29513"/>
                </a:lnTo>
                <a:cubicBezTo>
                  <a:pt x="126391" y="24109"/>
                  <a:pt x="126391" y="15373"/>
                  <a:pt x="120987" y="9969"/>
                </a:cubicBezTo>
                <a:lnTo>
                  <a:pt x="116373" y="5355"/>
                </a:lnTo>
                <a:close/>
                <a:moveTo>
                  <a:pt x="42542" y="59642"/>
                </a:moveTo>
                <a:cubicBezTo>
                  <a:pt x="41036" y="61148"/>
                  <a:pt x="39877" y="62998"/>
                  <a:pt x="39210" y="65046"/>
                </a:cubicBezTo>
                <a:lnTo>
                  <a:pt x="31906" y="86959"/>
                </a:lnTo>
                <a:cubicBezTo>
                  <a:pt x="31191" y="89081"/>
                  <a:pt x="31758" y="91425"/>
                  <a:pt x="33338" y="93029"/>
                </a:cubicBezTo>
                <a:cubicBezTo>
                  <a:pt x="34917" y="94633"/>
                  <a:pt x="37261" y="95176"/>
                  <a:pt x="39408" y="94460"/>
                </a:cubicBezTo>
                <a:lnTo>
                  <a:pt x="61320" y="87156"/>
                </a:lnTo>
                <a:cubicBezTo>
                  <a:pt x="63344" y="86490"/>
                  <a:pt x="65194" y="85330"/>
                  <a:pt x="66724" y="83825"/>
                </a:cubicBezTo>
                <a:lnTo>
                  <a:pt x="106601" y="43899"/>
                </a:lnTo>
                <a:lnTo>
                  <a:pt x="82443" y="19741"/>
                </a:lnTo>
                <a:lnTo>
                  <a:pt x="42542" y="59642"/>
                </a:lnTo>
                <a:close/>
                <a:moveTo>
                  <a:pt x="23689" y="15793"/>
                </a:moveTo>
                <a:cubicBezTo>
                  <a:pt x="10611" y="15793"/>
                  <a:pt x="0" y="26403"/>
                  <a:pt x="0" y="39482"/>
                </a:cubicBezTo>
                <a:lnTo>
                  <a:pt x="0" y="102653"/>
                </a:lnTo>
                <a:cubicBezTo>
                  <a:pt x="0" y="115731"/>
                  <a:pt x="10611" y="126342"/>
                  <a:pt x="23689" y="126342"/>
                </a:cubicBezTo>
                <a:lnTo>
                  <a:pt x="86860" y="126342"/>
                </a:lnTo>
                <a:cubicBezTo>
                  <a:pt x="99938" y="126342"/>
                  <a:pt x="110549" y="115731"/>
                  <a:pt x="110549" y="102653"/>
                </a:cubicBezTo>
                <a:lnTo>
                  <a:pt x="110549" y="78964"/>
                </a:lnTo>
                <a:cubicBezTo>
                  <a:pt x="110549" y="74596"/>
                  <a:pt x="107021" y="71067"/>
                  <a:pt x="102653" y="71067"/>
                </a:cubicBezTo>
                <a:cubicBezTo>
                  <a:pt x="98285" y="71067"/>
                  <a:pt x="94756" y="74596"/>
                  <a:pt x="94756" y="78964"/>
                </a:cubicBezTo>
                <a:lnTo>
                  <a:pt x="94756" y="102653"/>
                </a:lnTo>
                <a:cubicBezTo>
                  <a:pt x="94756" y="107021"/>
                  <a:pt x="91228" y="110549"/>
                  <a:pt x="86860" y="110549"/>
                </a:cubicBezTo>
                <a:lnTo>
                  <a:pt x="23689" y="110549"/>
                </a:lnTo>
                <a:cubicBezTo>
                  <a:pt x="19321" y="110549"/>
                  <a:pt x="15793" y="107021"/>
                  <a:pt x="15793" y="102653"/>
                </a:cubicBezTo>
                <a:lnTo>
                  <a:pt x="15793" y="39482"/>
                </a:lnTo>
                <a:cubicBezTo>
                  <a:pt x="15793" y="35114"/>
                  <a:pt x="19321" y="31585"/>
                  <a:pt x="23689" y="31585"/>
                </a:cubicBezTo>
                <a:lnTo>
                  <a:pt x="47378" y="31585"/>
                </a:lnTo>
                <a:cubicBezTo>
                  <a:pt x="51746" y="31585"/>
                  <a:pt x="55275" y="28057"/>
                  <a:pt x="55275" y="23689"/>
                </a:cubicBezTo>
                <a:cubicBezTo>
                  <a:pt x="55275" y="19321"/>
                  <a:pt x="51746" y="15793"/>
                  <a:pt x="47378" y="15793"/>
                </a:cubicBezTo>
                <a:lnTo>
                  <a:pt x="23689" y="15793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2" name="Text 50"/>
          <p:cNvSpPr/>
          <p:nvPr/>
        </p:nvSpPr>
        <p:spPr>
          <a:xfrm>
            <a:off x="6881548" y="1850007"/>
            <a:ext cx="2914890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Formulaire de Saisie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881548" y="2066594"/>
            <a:ext cx="2905865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Widgets intuitifs pour entrer les caractéristiques du véhicule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76180" y="2427571"/>
            <a:ext cx="5270265" cy="577563"/>
          </a:xfrm>
          <a:custGeom>
            <a:avLst/>
            <a:gdLst/>
            <a:ahLst/>
            <a:cxnLst/>
            <a:rect l="l" t="t" r="r" b="b"/>
            <a:pathLst>
              <a:path w="5270265" h="577563">
                <a:moveTo>
                  <a:pt x="72195" y="0"/>
                </a:moveTo>
                <a:lnTo>
                  <a:pt x="5198070" y="0"/>
                </a:lnTo>
                <a:cubicBezTo>
                  <a:pt x="5237942" y="0"/>
                  <a:pt x="5270265" y="32323"/>
                  <a:pt x="5270265" y="72195"/>
                </a:cubicBezTo>
                <a:lnTo>
                  <a:pt x="5270265" y="505368"/>
                </a:lnTo>
                <a:cubicBezTo>
                  <a:pt x="5270265" y="545240"/>
                  <a:pt x="5237942" y="577563"/>
                  <a:pt x="5198070" y="577563"/>
                </a:cubicBezTo>
                <a:lnTo>
                  <a:pt x="72195" y="577563"/>
                </a:lnTo>
                <a:cubicBezTo>
                  <a:pt x="32323" y="577563"/>
                  <a:pt x="0" y="545240"/>
                  <a:pt x="0" y="505368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5" name="Shape 53"/>
          <p:cNvSpPr/>
          <p:nvPr/>
        </p:nvSpPr>
        <p:spPr>
          <a:xfrm>
            <a:off x="6484473" y="2535864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6" name="Shape 54"/>
          <p:cNvSpPr/>
          <p:nvPr/>
        </p:nvSpPr>
        <p:spPr>
          <a:xfrm>
            <a:off x="6567949" y="2617084"/>
            <a:ext cx="126342" cy="126342"/>
          </a:xfrm>
          <a:custGeom>
            <a:avLst/>
            <a:gdLst/>
            <a:ahLst/>
            <a:cxnLst/>
            <a:rect l="l" t="t" r="r" b="b"/>
            <a:pathLst>
              <a:path w="126342" h="126342">
                <a:moveTo>
                  <a:pt x="29611" y="13819"/>
                </a:moveTo>
                <a:cubicBezTo>
                  <a:pt x="29611" y="6194"/>
                  <a:pt x="35805" y="0"/>
                  <a:pt x="43430" y="0"/>
                </a:cubicBezTo>
                <a:lnTo>
                  <a:pt x="49352" y="0"/>
                </a:lnTo>
                <a:cubicBezTo>
                  <a:pt x="53720" y="0"/>
                  <a:pt x="57249" y="3529"/>
                  <a:pt x="57249" y="7896"/>
                </a:cubicBezTo>
                <a:lnTo>
                  <a:pt x="57249" y="118446"/>
                </a:lnTo>
                <a:cubicBezTo>
                  <a:pt x="57249" y="122813"/>
                  <a:pt x="53720" y="126342"/>
                  <a:pt x="49352" y="126342"/>
                </a:cubicBezTo>
                <a:lnTo>
                  <a:pt x="41456" y="126342"/>
                </a:lnTo>
                <a:cubicBezTo>
                  <a:pt x="34102" y="126342"/>
                  <a:pt x="27909" y="121308"/>
                  <a:pt x="26157" y="114497"/>
                </a:cubicBezTo>
                <a:cubicBezTo>
                  <a:pt x="25984" y="114497"/>
                  <a:pt x="25836" y="114497"/>
                  <a:pt x="25663" y="114497"/>
                </a:cubicBezTo>
                <a:cubicBezTo>
                  <a:pt x="14756" y="114497"/>
                  <a:pt x="5922" y="105663"/>
                  <a:pt x="5922" y="94756"/>
                </a:cubicBezTo>
                <a:cubicBezTo>
                  <a:pt x="5922" y="90315"/>
                  <a:pt x="7403" y="86219"/>
                  <a:pt x="9870" y="82912"/>
                </a:cubicBezTo>
                <a:cubicBezTo>
                  <a:pt x="5083" y="79309"/>
                  <a:pt x="1974" y="73584"/>
                  <a:pt x="1974" y="67119"/>
                </a:cubicBezTo>
                <a:cubicBezTo>
                  <a:pt x="1974" y="59494"/>
                  <a:pt x="6317" y="52856"/>
                  <a:pt x="12634" y="49574"/>
                </a:cubicBezTo>
                <a:cubicBezTo>
                  <a:pt x="10882" y="46613"/>
                  <a:pt x="9870" y="43159"/>
                  <a:pt x="9870" y="39482"/>
                </a:cubicBezTo>
                <a:cubicBezTo>
                  <a:pt x="9870" y="28575"/>
                  <a:pt x="18705" y="19741"/>
                  <a:pt x="29611" y="19741"/>
                </a:cubicBezTo>
                <a:lnTo>
                  <a:pt x="29611" y="13819"/>
                </a:lnTo>
                <a:close/>
                <a:moveTo>
                  <a:pt x="96731" y="13819"/>
                </a:moveTo>
                <a:lnTo>
                  <a:pt x="96731" y="19741"/>
                </a:lnTo>
                <a:cubicBezTo>
                  <a:pt x="107637" y="19741"/>
                  <a:pt x="116472" y="28575"/>
                  <a:pt x="116472" y="39482"/>
                </a:cubicBezTo>
                <a:cubicBezTo>
                  <a:pt x="116472" y="43183"/>
                  <a:pt x="115460" y="46638"/>
                  <a:pt x="113708" y="49574"/>
                </a:cubicBezTo>
                <a:cubicBezTo>
                  <a:pt x="120050" y="52856"/>
                  <a:pt x="124368" y="59470"/>
                  <a:pt x="124368" y="67119"/>
                </a:cubicBezTo>
                <a:cubicBezTo>
                  <a:pt x="124368" y="73584"/>
                  <a:pt x="121259" y="79309"/>
                  <a:pt x="116472" y="82912"/>
                </a:cubicBezTo>
                <a:cubicBezTo>
                  <a:pt x="118939" y="86219"/>
                  <a:pt x="120420" y="90315"/>
                  <a:pt x="120420" y="94756"/>
                </a:cubicBezTo>
                <a:cubicBezTo>
                  <a:pt x="120420" y="105663"/>
                  <a:pt x="111586" y="114497"/>
                  <a:pt x="100679" y="114497"/>
                </a:cubicBezTo>
                <a:cubicBezTo>
                  <a:pt x="100506" y="114497"/>
                  <a:pt x="100358" y="114497"/>
                  <a:pt x="100185" y="114497"/>
                </a:cubicBezTo>
                <a:cubicBezTo>
                  <a:pt x="98433" y="121308"/>
                  <a:pt x="92240" y="126342"/>
                  <a:pt x="84886" y="126342"/>
                </a:cubicBezTo>
                <a:lnTo>
                  <a:pt x="76990" y="126342"/>
                </a:lnTo>
                <a:cubicBezTo>
                  <a:pt x="72622" y="126342"/>
                  <a:pt x="69093" y="122813"/>
                  <a:pt x="69093" y="118446"/>
                </a:cubicBezTo>
                <a:lnTo>
                  <a:pt x="69093" y="7896"/>
                </a:lnTo>
                <a:cubicBezTo>
                  <a:pt x="69093" y="3529"/>
                  <a:pt x="72622" y="0"/>
                  <a:pt x="76990" y="0"/>
                </a:cubicBezTo>
                <a:lnTo>
                  <a:pt x="82912" y="0"/>
                </a:lnTo>
                <a:cubicBezTo>
                  <a:pt x="90537" y="0"/>
                  <a:pt x="96731" y="6194"/>
                  <a:pt x="96731" y="13819"/>
                </a:cubicBez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7" name="Text 55"/>
          <p:cNvSpPr/>
          <p:nvPr/>
        </p:nvSpPr>
        <p:spPr>
          <a:xfrm>
            <a:off x="6881548" y="2535864"/>
            <a:ext cx="2292204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Prédiction en Temps Réel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881548" y="2752450"/>
            <a:ext cx="2283180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Appel API et affichage instantané du prix prédit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76180" y="3113427"/>
            <a:ext cx="5270265" cy="577563"/>
          </a:xfrm>
          <a:custGeom>
            <a:avLst/>
            <a:gdLst/>
            <a:ahLst/>
            <a:cxnLst/>
            <a:rect l="l" t="t" r="r" b="b"/>
            <a:pathLst>
              <a:path w="5270265" h="577563">
                <a:moveTo>
                  <a:pt x="72195" y="0"/>
                </a:moveTo>
                <a:lnTo>
                  <a:pt x="5198070" y="0"/>
                </a:lnTo>
                <a:cubicBezTo>
                  <a:pt x="5237942" y="0"/>
                  <a:pt x="5270265" y="32323"/>
                  <a:pt x="5270265" y="72195"/>
                </a:cubicBezTo>
                <a:lnTo>
                  <a:pt x="5270265" y="505368"/>
                </a:lnTo>
                <a:cubicBezTo>
                  <a:pt x="5270265" y="545240"/>
                  <a:pt x="5237942" y="577563"/>
                  <a:pt x="5198070" y="577563"/>
                </a:cubicBezTo>
                <a:lnTo>
                  <a:pt x="72195" y="577563"/>
                </a:lnTo>
                <a:cubicBezTo>
                  <a:pt x="32323" y="577563"/>
                  <a:pt x="0" y="545240"/>
                  <a:pt x="0" y="505368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0" name="Shape 58"/>
          <p:cNvSpPr/>
          <p:nvPr/>
        </p:nvSpPr>
        <p:spPr>
          <a:xfrm>
            <a:off x="6484473" y="3221720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1" name="Shape 59"/>
          <p:cNvSpPr/>
          <p:nvPr/>
        </p:nvSpPr>
        <p:spPr>
          <a:xfrm>
            <a:off x="6560053" y="3302940"/>
            <a:ext cx="142135" cy="126342"/>
          </a:xfrm>
          <a:custGeom>
            <a:avLst/>
            <a:gdLst/>
            <a:ahLst/>
            <a:cxnLst/>
            <a:rect l="l" t="t" r="r" b="b"/>
            <a:pathLst>
              <a:path w="142135" h="126342">
                <a:moveTo>
                  <a:pt x="126441" y="59223"/>
                </a:moveTo>
                <a:lnTo>
                  <a:pt x="83011" y="59223"/>
                </a:lnTo>
                <a:cubicBezTo>
                  <a:pt x="78643" y="59223"/>
                  <a:pt x="75114" y="55694"/>
                  <a:pt x="75114" y="51326"/>
                </a:cubicBezTo>
                <a:lnTo>
                  <a:pt x="75114" y="7896"/>
                </a:lnTo>
                <a:cubicBezTo>
                  <a:pt x="75114" y="3529"/>
                  <a:pt x="78668" y="-49"/>
                  <a:pt x="82986" y="518"/>
                </a:cubicBezTo>
                <a:cubicBezTo>
                  <a:pt x="109389" y="4022"/>
                  <a:pt x="130315" y="24948"/>
                  <a:pt x="133819" y="51351"/>
                </a:cubicBezTo>
                <a:cubicBezTo>
                  <a:pt x="134386" y="55669"/>
                  <a:pt x="130808" y="59223"/>
                  <a:pt x="126441" y="59223"/>
                </a:cubicBezTo>
                <a:close/>
                <a:moveTo>
                  <a:pt x="54929" y="9180"/>
                </a:moveTo>
                <a:cubicBezTo>
                  <a:pt x="59396" y="8242"/>
                  <a:pt x="63270" y="11894"/>
                  <a:pt x="63270" y="16459"/>
                </a:cubicBezTo>
                <a:lnTo>
                  <a:pt x="63270" y="65145"/>
                </a:lnTo>
                <a:cubicBezTo>
                  <a:pt x="63270" y="66527"/>
                  <a:pt x="63763" y="67859"/>
                  <a:pt x="64627" y="68921"/>
                </a:cubicBezTo>
                <a:lnTo>
                  <a:pt x="97224" y="108254"/>
                </a:lnTo>
                <a:cubicBezTo>
                  <a:pt x="100111" y="111734"/>
                  <a:pt x="99494" y="116990"/>
                  <a:pt x="95521" y="119137"/>
                </a:cubicBezTo>
                <a:cubicBezTo>
                  <a:pt x="87107" y="123726"/>
                  <a:pt x="77458" y="126342"/>
                  <a:pt x="67218" y="126342"/>
                </a:cubicBezTo>
                <a:cubicBezTo>
                  <a:pt x="34522" y="126342"/>
                  <a:pt x="7995" y="99815"/>
                  <a:pt x="7995" y="67119"/>
                </a:cubicBezTo>
                <a:cubicBezTo>
                  <a:pt x="7995" y="38618"/>
                  <a:pt x="28106" y="14830"/>
                  <a:pt x="54929" y="9180"/>
                </a:cubicBezTo>
                <a:close/>
                <a:moveTo>
                  <a:pt x="117903" y="71067"/>
                </a:moveTo>
                <a:lnTo>
                  <a:pt x="133695" y="71067"/>
                </a:lnTo>
                <a:cubicBezTo>
                  <a:pt x="138261" y="71067"/>
                  <a:pt x="141913" y="74942"/>
                  <a:pt x="140975" y="79408"/>
                </a:cubicBezTo>
                <a:cubicBezTo>
                  <a:pt x="138458" y="91351"/>
                  <a:pt x="132338" y="101962"/>
                  <a:pt x="123800" y="110056"/>
                </a:cubicBezTo>
                <a:cubicBezTo>
                  <a:pt x="120765" y="112943"/>
                  <a:pt x="116003" y="112326"/>
                  <a:pt x="113338" y="109093"/>
                </a:cubicBezTo>
                <a:lnTo>
                  <a:pt x="92511" y="83998"/>
                </a:lnTo>
                <a:cubicBezTo>
                  <a:pt x="88242" y="78840"/>
                  <a:pt x="91919" y="71067"/>
                  <a:pt x="98581" y="71067"/>
                </a:cubicBezTo>
                <a:lnTo>
                  <a:pt x="117878" y="71067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2" name="Text 60"/>
          <p:cNvSpPr/>
          <p:nvPr/>
        </p:nvSpPr>
        <p:spPr>
          <a:xfrm>
            <a:off x="6881548" y="3221720"/>
            <a:ext cx="2265131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Visualisations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881548" y="3438306"/>
            <a:ext cx="2256107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Graphiques et indicateurs visuels des résultats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376180" y="3799283"/>
            <a:ext cx="5270265" cy="577563"/>
          </a:xfrm>
          <a:custGeom>
            <a:avLst/>
            <a:gdLst/>
            <a:ahLst/>
            <a:cxnLst/>
            <a:rect l="l" t="t" r="r" b="b"/>
            <a:pathLst>
              <a:path w="5270265" h="577563">
                <a:moveTo>
                  <a:pt x="72195" y="0"/>
                </a:moveTo>
                <a:lnTo>
                  <a:pt x="5198070" y="0"/>
                </a:lnTo>
                <a:cubicBezTo>
                  <a:pt x="5237942" y="0"/>
                  <a:pt x="5270265" y="32323"/>
                  <a:pt x="5270265" y="72195"/>
                </a:cubicBezTo>
                <a:lnTo>
                  <a:pt x="5270265" y="505368"/>
                </a:lnTo>
                <a:cubicBezTo>
                  <a:pt x="5270265" y="545240"/>
                  <a:pt x="5237942" y="577563"/>
                  <a:pt x="5198070" y="577563"/>
                </a:cubicBezTo>
                <a:lnTo>
                  <a:pt x="72195" y="577563"/>
                </a:lnTo>
                <a:cubicBezTo>
                  <a:pt x="32323" y="577563"/>
                  <a:pt x="0" y="545240"/>
                  <a:pt x="0" y="505368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5" name="Shape 63"/>
          <p:cNvSpPr/>
          <p:nvPr/>
        </p:nvSpPr>
        <p:spPr>
          <a:xfrm>
            <a:off x="6484473" y="3907577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00D9C0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6" name="Shape 64"/>
          <p:cNvSpPr/>
          <p:nvPr/>
        </p:nvSpPr>
        <p:spPr>
          <a:xfrm>
            <a:off x="6560053" y="3988796"/>
            <a:ext cx="142135" cy="126342"/>
          </a:xfrm>
          <a:custGeom>
            <a:avLst/>
            <a:gdLst/>
            <a:ahLst/>
            <a:cxnLst/>
            <a:rect l="l" t="t" r="r" b="b"/>
            <a:pathLst>
              <a:path w="142135" h="126342">
                <a:moveTo>
                  <a:pt x="71067" y="15793"/>
                </a:moveTo>
                <a:cubicBezTo>
                  <a:pt x="97224" y="15793"/>
                  <a:pt x="118446" y="37014"/>
                  <a:pt x="118446" y="63171"/>
                </a:cubicBezTo>
                <a:cubicBezTo>
                  <a:pt x="118446" y="89328"/>
                  <a:pt x="97224" y="110549"/>
                  <a:pt x="71067" y="110549"/>
                </a:cubicBezTo>
                <a:cubicBezTo>
                  <a:pt x="54978" y="110549"/>
                  <a:pt x="40740" y="102529"/>
                  <a:pt x="32178" y="90241"/>
                </a:cubicBezTo>
                <a:cubicBezTo>
                  <a:pt x="29685" y="86663"/>
                  <a:pt x="24750" y="85799"/>
                  <a:pt x="21172" y="88291"/>
                </a:cubicBezTo>
                <a:cubicBezTo>
                  <a:pt x="17594" y="90784"/>
                  <a:pt x="16730" y="95719"/>
                  <a:pt x="19223" y="99297"/>
                </a:cubicBezTo>
                <a:cubicBezTo>
                  <a:pt x="30623" y="115633"/>
                  <a:pt x="49599" y="126342"/>
                  <a:pt x="71067" y="126342"/>
                </a:cubicBezTo>
                <a:cubicBezTo>
                  <a:pt x="105959" y="126342"/>
                  <a:pt x="134238" y="98063"/>
                  <a:pt x="134238" y="63171"/>
                </a:cubicBezTo>
                <a:cubicBezTo>
                  <a:pt x="134238" y="28279"/>
                  <a:pt x="105959" y="0"/>
                  <a:pt x="71067" y="0"/>
                </a:cubicBezTo>
                <a:cubicBezTo>
                  <a:pt x="49920" y="0"/>
                  <a:pt x="31215" y="10389"/>
                  <a:pt x="19741" y="26329"/>
                </a:cubicBezTo>
                <a:lnTo>
                  <a:pt x="19741" y="19741"/>
                </a:lnTo>
                <a:cubicBezTo>
                  <a:pt x="19741" y="15373"/>
                  <a:pt x="16212" y="11845"/>
                  <a:pt x="11845" y="11845"/>
                </a:cubicBezTo>
                <a:cubicBezTo>
                  <a:pt x="7477" y="11845"/>
                  <a:pt x="3948" y="15373"/>
                  <a:pt x="3948" y="19741"/>
                </a:cubicBezTo>
                <a:lnTo>
                  <a:pt x="3948" y="47378"/>
                </a:lnTo>
                <a:cubicBezTo>
                  <a:pt x="3948" y="51746"/>
                  <a:pt x="7477" y="55275"/>
                  <a:pt x="11845" y="55275"/>
                </a:cubicBezTo>
                <a:lnTo>
                  <a:pt x="17915" y="55275"/>
                </a:lnTo>
                <a:cubicBezTo>
                  <a:pt x="18038" y="55275"/>
                  <a:pt x="18162" y="55275"/>
                  <a:pt x="18285" y="55275"/>
                </a:cubicBezTo>
                <a:lnTo>
                  <a:pt x="39507" y="55275"/>
                </a:lnTo>
                <a:cubicBezTo>
                  <a:pt x="43874" y="55275"/>
                  <a:pt x="47403" y="51746"/>
                  <a:pt x="47403" y="47378"/>
                </a:cubicBezTo>
                <a:cubicBezTo>
                  <a:pt x="47403" y="43011"/>
                  <a:pt x="43874" y="39482"/>
                  <a:pt x="39507" y="39482"/>
                </a:cubicBezTo>
                <a:lnTo>
                  <a:pt x="30056" y="39482"/>
                </a:lnTo>
                <a:cubicBezTo>
                  <a:pt x="38223" y="25318"/>
                  <a:pt x="53547" y="15793"/>
                  <a:pt x="71067" y="15793"/>
                </a:cubicBezTo>
                <a:close/>
                <a:moveTo>
                  <a:pt x="76990" y="37508"/>
                </a:moveTo>
                <a:cubicBezTo>
                  <a:pt x="76990" y="34226"/>
                  <a:pt x="74349" y="31585"/>
                  <a:pt x="71067" y="31585"/>
                </a:cubicBezTo>
                <a:cubicBezTo>
                  <a:pt x="67785" y="31585"/>
                  <a:pt x="65145" y="34226"/>
                  <a:pt x="65145" y="37508"/>
                </a:cubicBezTo>
                <a:lnTo>
                  <a:pt x="65145" y="63171"/>
                </a:lnTo>
                <a:cubicBezTo>
                  <a:pt x="65145" y="64750"/>
                  <a:pt x="65762" y="66256"/>
                  <a:pt x="66872" y="67366"/>
                </a:cubicBezTo>
                <a:lnTo>
                  <a:pt x="84639" y="85133"/>
                </a:lnTo>
                <a:cubicBezTo>
                  <a:pt x="86959" y="87452"/>
                  <a:pt x="90710" y="87452"/>
                  <a:pt x="93004" y="85133"/>
                </a:cubicBezTo>
                <a:cubicBezTo>
                  <a:pt x="95299" y="82813"/>
                  <a:pt x="95324" y="79062"/>
                  <a:pt x="93004" y="76768"/>
                </a:cubicBezTo>
                <a:lnTo>
                  <a:pt x="76965" y="60728"/>
                </a:lnTo>
                <a:lnTo>
                  <a:pt x="76965" y="37508"/>
                </a:lnTo>
                <a:close/>
              </a:path>
            </a:pathLst>
          </a:custGeom>
          <a:solidFill>
            <a:srgbClr val="00D9C0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7" name="Text 65"/>
          <p:cNvSpPr/>
          <p:nvPr/>
        </p:nvSpPr>
        <p:spPr>
          <a:xfrm>
            <a:off x="6881548" y="3907577"/>
            <a:ext cx="2662206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Historique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6881548" y="4124163"/>
            <a:ext cx="2653181" cy="144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3" dirty="0">
                <a:solidFill>
                  <a:srgbClr val="E8E9EA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Conservation et affichage des prédictions précédentes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6191179" y="4715263"/>
            <a:ext cx="5640266" cy="2138789"/>
          </a:xfrm>
          <a:custGeom>
            <a:avLst/>
            <a:gdLst/>
            <a:ahLst/>
            <a:cxnLst/>
            <a:rect l="l" t="t" r="r" b="b"/>
            <a:pathLst>
              <a:path w="5640266" h="2138789">
                <a:moveTo>
                  <a:pt x="108287" y="0"/>
                </a:moveTo>
                <a:lnTo>
                  <a:pt x="5531980" y="0"/>
                </a:lnTo>
                <a:cubicBezTo>
                  <a:pt x="5591785" y="0"/>
                  <a:pt x="5640266" y="48482"/>
                  <a:pt x="5640266" y="108287"/>
                </a:cubicBezTo>
                <a:lnTo>
                  <a:pt x="5640266" y="2030502"/>
                </a:lnTo>
                <a:cubicBezTo>
                  <a:pt x="5640266" y="2090307"/>
                  <a:pt x="5591785" y="2138789"/>
                  <a:pt x="5531980" y="2138789"/>
                </a:cubicBezTo>
                <a:lnTo>
                  <a:pt x="108287" y="2138789"/>
                </a:lnTo>
                <a:cubicBezTo>
                  <a:pt x="48482" y="2138789"/>
                  <a:pt x="0" y="2090307"/>
                  <a:pt x="0" y="2030502"/>
                </a:cubicBezTo>
                <a:lnTo>
                  <a:pt x="0" y="108287"/>
                </a:lnTo>
                <a:cubicBezTo>
                  <a:pt x="0" y="48522"/>
                  <a:pt x="48522" y="0"/>
                  <a:pt x="10828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 w="12700">
            <a:solidFill>
              <a:srgbClr val="4A505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0" name="Text 68"/>
          <p:cNvSpPr/>
          <p:nvPr/>
        </p:nvSpPr>
        <p:spPr>
          <a:xfrm>
            <a:off x="6376180" y="4900264"/>
            <a:ext cx="5351485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9" b="1" dirty="0">
                <a:solidFill>
                  <a:srgbClr val="E8E9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Architecture Frontend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6376180" y="5261241"/>
            <a:ext cx="5270265" cy="1407811"/>
          </a:xfrm>
          <a:custGeom>
            <a:avLst/>
            <a:gdLst/>
            <a:ahLst/>
            <a:cxnLst/>
            <a:rect l="l" t="t" r="r" b="b"/>
            <a:pathLst>
              <a:path w="5270265" h="1407811">
                <a:moveTo>
                  <a:pt x="72193" y="0"/>
                </a:moveTo>
                <a:lnTo>
                  <a:pt x="5198072" y="0"/>
                </a:lnTo>
                <a:cubicBezTo>
                  <a:pt x="5237943" y="0"/>
                  <a:pt x="5270265" y="32322"/>
                  <a:pt x="5270265" y="72193"/>
                </a:cubicBezTo>
                <a:lnTo>
                  <a:pt x="5270265" y="1335618"/>
                </a:lnTo>
                <a:cubicBezTo>
                  <a:pt x="5270265" y="1375489"/>
                  <a:pt x="5237943" y="1407811"/>
                  <a:pt x="5198072" y="1407811"/>
                </a:cubicBezTo>
                <a:lnTo>
                  <a:pt x="72193" y="1407811"/>
                </a:lnTo>
                <a:cubicBezTo>
                  <a:pt x="32322" y="1407811"/>
                  <a:pt x="0" y="1375489"/>
                  <a:pt x="0" y="1335618"/>
                </a:cubicBezTo>
                <a:lnTo>
                  <a:pt x="0" y="72193"/>
                </a:lnTo>
                <a:cubicBezTo>
                  <a:pt x="0" y="32348"/>
                  <a:pt x="32348" y="0"/>
                  <a:pt x="72193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2" name="Shape 70"/>
          <p:cNvSpPr/>
          <p:nvPr/>
        </p:nvSpPr>
        <p:spPr>
          <a:xfrm>
            <a:off x="6520571" y="5423680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36098" y="0"/>
                </a:moveTo>
                <a:lnTo>
                  <a:pt x="252684" y="0"/>
                </a:lnTo>
                <a:cubicBezTo>
                  <a:pt x="272620" y="0"/>
                  <a:pt x="288782" y="16161"/>
                  <a:pt x="288782" y="36098"/>
                </a:cubicBezTo>
                <a:lnTo>
                  <a:pt x="288782" y="252684"/>
                </a:lnTo>
                <a:cubicBezTo>
                  <a:pt x="288782" y="272620"/>
                  <a:pt x="272620" y="288782"/>
                  <a:pt x="252684" y="288782"/>
                </a:cubicBezTo>
                <a:lnTo>
                  <a:pt x="36098" y="288782"/>
                </a:lnTo>
                <a:cubicBezTo>
                  <a:pt x="16161" y="288782"/>
                  <a:pt x="0" y="272620"/>
                  <a:pt x="0" y="252684"/>
                </a:cubicBezTo>
                <a:lnTo>
                  <a:pt x="0" y="36098"/>
                </a:lnTo>
                <a:cubicBezTo>
                  <a:pt x="0" y="16161"/>
                  <a:pt x="16161" y="0"/>
                  <a:pt x="36098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3" name="Text 71"/>
          <p:cNvSpPr/>
          <p:nvPr/>
        </p:nvSpPr>
        <p:spPr>
          <a:xfrm>
            <a:off x="6493498" y="5423680"/>
            <a:ext cx="342928" cy="288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3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6917646" y="5405631"/>
            <a:ext cx="4584409" cy="324879"/>
          </a:xfrm>
          <a:custGeom>
            <a:avLst/>
            <a:gdLst/>
            <a:ahLst/>
            <a:cxnLst/>
            <a:rect l="l" t="t" r="r" b="b"/>
            <a:pathLst>
              <a:path w="4584409" h="324879">
                <a:moveTo>
                  <a:pt x="36097" y="0"/>
                </a:moveTo>
                <a:lnTo>
                  <a:pt x="4548311" y="0"/>
                </a:lnTo>
                <a:cubicBezTo>
                  <a:pt x="4568247" y="0"/>
                  <a:pt x="4584409" y="16161"/>
                  <a:pt x="4584409" y="36097"/>
                </a:cubicBezTo>
                <a:lnTo>
                  <a:pt x="4584409" y="288782"/>
                </a:lnTo>
                <a:cubicBezTo>
                  <a:pt x="4584409" y="308718"/>
                  <a:pt x="4568247" y="324879"/>
                  <a:pt x="4548311" y="324879"/>
                </a:cubicBezTo>
                <a:lnTo>
                  <a:pt x="36097" y="324879"/>
                </a:lnTo>
                <a:cubicBezTo>
                  <a:pt x="16175" y="324879"/>
                  <a:pt x="0" y="308705"/>
                  <a:pt x="0" y="288782"/>
                </a:cubicBezTo>
                <a:lnTo>
                  <a:pt x="0" y="36097"/>
                </a:lnTo>
                <a:cubicBezTo>
                  <a:pt x="0" y="16175"/>
                  <a:pt x="16175" y="0"/>
                  <a:pt x="3609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5" name="Text 73"/>
          <p:cNvSpPr/>
          <p:nvPr/>
        </p:nvSpPr>
        <p:spPr>
          <a:xfrm>
            <a:off x="6989841" y="5477827"/>
            <a:ext cx="4503189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Sidebar - Inputs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6520571" y="5820755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36098" y="0"/>
                </a:moveTo>
                <a:lnTo>
                  <a:pt x="252684" y="0"/>
                </a:lnTo>
                <a:cubicBezTo>
                  <a:pt x="272620" y="0"/>
                  <a:pt x="288782" y="16161"/>
                  <a:pt x="288782" y="36098"/>
                </a:cubicBezTo>
                <a:lnTo>
                  <a:pt x="288782" y="252684"/>
                </a:lnTo>
                <a:cubicBezTo>
                  <a:pt x="288782" y="272620"/>
                  <a:pt x="272620" y="288782"/>
                  <a:pt x="252684" y="288782"/>
                </a:cubicBezTo>
                <a:lnTo>
                  <a:pt x="36098" y="288782"/>
                </a:lnTo>
                <a:cubicBezTo>
                  <a:pt x="16161" y="288782"/>
                  <a:pt x="0" y="272620"/>
                  <a:pt x="0" y="252684"/>
                </a:cubicBezTo>
                <a:lnTo>
                  <a:pt x="0" y="36098"/>
                </a:lnTo>
                <a:cubicBezTo>
                  <a:pt x="0" y="16161"/>
                  <a:pt x="16161" y="0"/>
                  <a:pt x="36098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7" name="Text 75"/>
          <p:cNvSpPr/>
          <p:nvPr/>
        </p:nvSpPr>
        <p:spPr>
          <a:xfrm>
            <a:off x="6493498" y="5820755"/>
            <a:ext cx="342928" cy="288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3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6917646" y="5802706"/>
            <a:ext cx="4584409" cy="324879"/>
          </a:xfrm>
          <a:custGeom>
            <a:avLst/>
            <a:gdLst/>
            <a:ahLst/>
            <a:cxnLst/>
            <a:rect l="l" t="t" r="r" b="b"/>
            <a:pathLst>
              <a:path w="4584409" h="324879">
                <a:moveTo>
                  <a:pt x="36097" y="0"/>
                </a:moveTo>
                <a:lnTo>
                  <a:pt x="4548311" y="0"/>
                </a:lnTo>
                <a:cubicBezTo>
                  <a:pt x="4568247" y="0"/>
                  <a:pt x="4584409" y="16161"/>
                  <a:pt x="4584409" y="36097"/>
                </a:cubicBezTo>
                <a:lnTo>
                  <a:pt x="4584409" y="288782"/>
                </a:lnTo>
                <a:cubicBezTo>
                  <a:pt x="4584409" y="308718"/>
                  <a:pt x="4568247" y="324879"/>
                  <a:pt x="4548311" y="324879"/>
                </a:cubicBezTo>
                <a:lnTo>
                  <a:pt x="36097" y="324879"/>
                </a:lnTo>
                <a:cubicBezTo>
                  <a:pt x="16175" y="324879"/>
                  <a:pt x="0" y="308705"/>
                  <a:pt x="0" y="288782"/>
                </a:cubicBezTo>
                <a:lnTo>
                  <a:pt x="0" y="36097"/>
                </a:lnTo>
                <a:cubicBezTo>
                  <a:pt x="0" y="16175"/>
                  <a:pt x="16175" y="0"/>
                  <a:pt x="3609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9" name="Text 77"/>
          <p:cNvSpPr/>
          <p:nvPr/>
        </p:nvSpPr>
        <p:spPr>
          <a:xfrm>
            <a:off x="6989841" y="5874902"/>
            <a:ext cx="4503189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Main - Résultats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6520571" y="6217830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36098" y="0"/>
                </a:moveTo>
                <a:lnTo>
                  <a:pt x="252684" y="0"/>
                </a:lnTo>
                <a:cubicBezTo>
                  <a:pt x="272620" y="0"/>
                  <a:pt x="288782" y="16161"/>
                  <a:pt x="288782" y="36098"/>
                </a:cubicBezTo>
                <a:lnTo>
                  <a:pt x="288782" y="252684"/>
                </a:lnTo>
                <a:cubicBezTo>
                  <a:pt x="288782" y="272620"/>
                  <a:pt x="272620" y="288782"/>
                  <a:pt x="252684" y="288782"/>
                </a:cubicBezTo>
                <a:lnTo>
                  <a:pt x="36098" y="288782"/>
                </a:lnTo>
                <a:cubicBezTo>
                  <a:pt x="16161" y="288782"/>
                  <a:pt x="0" y="272620"/>
                  <a:pt x="0" y="252684"/>
                </a:cubicBezTo>
                <a:lnTo>
                  <a:pt x="0" y="36098"/>
                </a:lnTo>
                <a:cubicBezTo>
                  <a:pt x="0" y="16161"/>
                  <a:pt x="16161" y="0"/>
                  <a:pt x="36098" y="0"/>
                </a:cubicBezTo>
                <a:close/>
              </a:path>
            </a:pathLst>
          </a:custGeom>
          <a:solidFill>
            <a:srgbClr val="00D9C0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1" name="Text 79"/>
          <p:cNvSpPr/>
          <p:nvPr/>
        </p:nvSpPr>
        <p:spPr>
          <a:xfrm>
            <a:off x="6493498" y="6217830"/>
            <a:ext cx="342928" cy="288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53" b="1" dirty="0">
                <a:solidFill>
                  <a:srgbClr val="00D9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6917646" y="6199781"/>
            <a:ext cx="4584409" cy="324879"/>
          </a:xfrm>
          <a:custGeom>
            <a:avLst/>
            <a:gdLst/>
            <a:ahLst/>
            <a:cxnLst/>
            <a:rect l="l" t="t" r="r" b="b"/>
            <a:pathLst>
              <a:path w="4584409" h="324879">
                <a:moveTo>
                  <a:pt x="36097" y="0"/>
                </a:moveTo>
                <a:lnTo>
                  <a:pt x="4548311" y="0"/>
                </a:lnTo>
                <a:cubicBezTo>
                  <a:pt x="4568247" y="0"/>
                  <a:pt x="4584409" y="16161"/>
                  <a:pt x="4584409" y="36097"/>
                </a:cubicBezTo>
                <a:lnTo>
                  <a:pt x="4584409" y="288782"/>
                </a:lnTo>
                <a:cubicBezTo>
                  <a:pt x="4584409" y="308718"/>
                  <a:pt x="4568247" y="324879"/>
                  <a:pt x="4548311" y="324879"/>
                </a:cubicBezTo>
                <a:lnTo>
                  <a:pt x="36097" y="324879"/>
                </a:lnTo>
                <a:cubicBezTo>
                  <a:pt x="16175" y="324879"/>
                  <a:pt x="0" y="308705"/>
                  <a:pt x="0" y="288782"/>
                </a:cubicBezTo>
                <a:lnTo>
                  <a:pt x="0" y="36097"/>
                </a:lnTo>
                <a:cubicBezTo>
                  <a:pt x="0" y="16175"/>
                  <a:pt x="16175" y="0"/>
                  <a:pt x="36097" y="0"/>
                </a:cubicBezTo>
                <a:close/>
              </a:path>
            </a:pathLst>
          </a:custGeom>
          <a:solidFill>
            <a:srgbClr val="2D3138">
              <a:alpha val="5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3" name="Text 81"/>
          <p:cNvSpPr/>
          <p:nvPr/>
        </p:nvSpPr>
        <p:spPr>
          <a:xfrm>
            <a:off x="6989841" y="6271976"/>
            <a:ext cx="4503189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E8E9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Charts - Visualisations</a:t>
            </a:r>
            <a:endParaRPr lang="en-US" sz="1600" dirty="0"/>
          </a:p>
        </p:txBody>
      </p:sp>
      <p:sp>
        <p:nvSpPr>
          <p:cNvPr id="84" name="Text 23">
            <a:extLst>
              <a:ext uri="{FF2B5EF4-FFF2-40B4-BE49-F238E27FC236}">
                <a16:creationId xmlns:a16="http://schemas.microsoft.com/office/drawing/2014/main" id="{5ACE690F-55D5-5A11-6269-A4B72A62FEBA}"/>
              </a:ext>
            </a:extLst>
          </p:cNvPr>
          <p:cNvSpPr/>
          <p:nvPr/>
        </p:nvSpPr>
        <p:spPr>
          <a:xfrm>
            <a:off x="11806238" y="6400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B0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</a:t>
            </a:r>
            <a:endParaRPr lang="en-US" sz="1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1428</Words>
  <Application>Microsoft Macintosh PowerPoint</Application>
  <PresentationFormat>Grand écran</PresentationFormat>
  <Paragraphs>475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Liter</vt:lpstr>
      <vt:lpstr>Quattrocento Sans</vt:lpstr>
      <vt:lpstr>Hedvig Letters Sans</vt:lpstr>
      <vt:lpstr>Arial</vt:lpstr>
      <vt:lpstr>MiSans</vt:lpstr>
      <vt:lpstr>Custom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MLOps Car Price Prediction</dc:title>
  <dc:subject>MLOps Car Price Prediction</dc:subject>
  <dc:creator>Kimi</dc:creator>
  <cp:lastModifiedBy>Anass zaoui</cp:lastModifiedBy>
  <cp:revision>3</cp:revision>
  <dcterms:created xsi:type="dcterms:W3CDTF">2026-02-14T23:22:38Z</dcterms:created>
  <dcterms:modified xsi:type="dcterms:W3CDTF">2026-02-17T20:04:11Z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{"Label":"MLOps Car Price Prediction","ContentProducer":"001191110108MACG2KBH8F10000","ProduceID":"19c5e5e3-0a52-843c-8000-0000cda49a30","ReservedCode1":"","ContentPropagator":"001191110108MACG2KBH8F20000","PropagateID":"19c5e5e3-0a52-843c-8000-0000cda49a30","ReservedCode2":""}</vt:lpwstr>
  </property>
</Properties>
</file>